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3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5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6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7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38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42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43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44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48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49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50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51.xml" ContentType="application/vnd.openxmlformats-officedocument.presentationml.notesSl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52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53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54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58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59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60.xml" ContentType="application/vnd.openxmlformats-officedocument.presentationml.notesSl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pos="1073">
          <p15:clr>
            <a:srgbClr val="A4A3A4"/>
          </p15:clr>
        </p15:guide>
        <p15:guide id="5" orient="horz" pos="1389">
          <p15:clr>
            <a:srgbClr val="A4A3A4"/>
          </p15:clr>
        </p15:guide>
        <p15:guide id="6" orient="horz" pos="345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hR+O8w36D8yJY2mh8nUvTp2BpK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C5CE94-ABB5-47EC-BFE6-1C263B25D674}">
  <a:tblStyle styleId="{9FC5CE94-ABB5-47EC-BFE6-1C263B25D6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  <p:guide orient="horz" pos="368"/>
        <p:guide pos="1073"/>
        <p:guide orient="horz" pos="1389"/>
        <p:guide orient="horz" pos="34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41-4202-B97C-850203DD12AA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41-4202-B97C-850203DD12AA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41-4202-B97C-850203DD12AA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41-4202-B97C-850203DD12AA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41-4202-B97C-850203DD12AA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favorable impression</c:v>
                </c:pt>
                <c:pt idx="1">
                  <c:v>Somewhat favorable impression</c:v>
                </c:pt>
                <c:pt idx="2">
                  <c:v>Somewhat unfavorable impression</c:v>
                </c:pt>
                <c:pt idx="3">
                  <c:v>Very unfavorable impression</c:v>
                </c:pt>
                <c:pt idx="4">
                  <c:v>Neither / 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3.7</c:v>
                </c:pt>
                <c:pt idx="1">
                  <c:v>36.799999999999997</c:v>
                </c:pt>
                <c:pt idx="2">
                  <c:v>28</c:v>
                </c:pt>
                <c:pt idx="3">
                  <c:v>6.5</c:v>
                </c:pt>
                <c:pt idx="4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41-4202-B97C-850203DD1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12331871"/>
        <c:axId val="112332831"/>
      </c:barChart>
      <c:catAx>
        <c:axId val="11233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12332831"/>
        <c:crosses val="autoZero"/>
        <c:auto val="1"/>
        <c:lblAlgn val="ctr"/>
        <c:lblOffset val="100"/>
        <c:noMultiLvlLbl val="0"/>
      </c:catAx>
      <c:valAx>
        <c:axId val="11233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1233187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a typeface="NanumSquareOTF_ac" panose="020B0600000101010101"/>
              </a:rPr>
              <a:t>Importance of the Japan-U.S.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48-4A0E-9524-45B93AB328B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48-4A0E-9524-45B93AB328B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48-4A0E-9524-45B93AB328B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48-4A0E-9524-45B93AB328B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48-4A0E-9524-45B93AB328BC}"/>
              </c:ext>
            </c:extLst>
          </c:dPt>
          <c:cat>
            <c:strRef>
              <c:f>Sheet2!$B$4:$B$8</c:f>
              <c:strCache>
                <c:ptCount val="5"/>
                <c:pt idx="0">
                  <c:v>Very important</c:v>
                </c:pt>
                <c:pt idx="1">
                  <c:v>Somewhat important</c:v>
                </c:pt>
                <c:pt idx="2">
                  <c:v>Somewhat unimportant</c:v>
                </c:pt>
                <c:pt idx="3">
                  <c:v>Not important at all</c:v>
                </c:pt>
                <c:pt idx="4">
                  <c:v>Neither / Don’t know</c:v>
                </c:pt>
              </c:strCache>
            </c:strRef>
          </c:cat>
          <c:val>
            <c:numRef>
              <c:f>Sheet2!$C$4:$C$8</c:f>
              <c:numCache>
                <c:formatCode>General</c:formatCode>
                <c:ptCount val="5"/>
                <c:pt idx="0">
                  <c:v>38.799999999999997</c:v>
                </c:pt>
                <c:pt idx="1">
                  <c:v>47.1</c:v>
                </c:pt>
                <c:pt idx="2">
                  <c:v>5.4</c:v>
                </c:pt>
                <c:pt idx="3">
                  <c:v>0.7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48-4A0E-9524-45B93AB32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5887"/>
        <c:axId val="309042687"/>
      </c:barChart>
      <c:catAx>
        <c:axId val="30902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42687"/>
        <c:crosses val="autoZero"/>
        <c:auto val="1"/>
        <c:lblAlgn val="ctr"/>
        <c:lblOffset val="100"/>
        <c:noMultiLvlLbl val="0"/>
      </c:catAx>
      <c:valAx>
        <c:axId val="30904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D8-4EC7-98C8-C5863CD8F6DB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D8-4EC7-98C8-C5863CD8F6D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D8-4EC7-98C8-C5863CD8F6DB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D8-4EC7-98C8-C5863CD8F6DB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D8-4EC7-98C8-C5863CD8F6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D8-4EC7-98C8-C5863CD8F6D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D8-4EC7-98C8-C5863CD8F6D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D8-4EC7-98C8-C5863CD8F6D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DD8-4EC7-98C8-C5863CD8F6D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D8-4EC7-98C8-C5863CD8F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Will become much better than now</c:v>
                </c:pt>
                <c:pt idx="1">
                  <c:v>Will somewhat improve</c:v>
                </c:pt>
                <c:pt idx="2">
                  <c:v>Will somewhat worsen</c:v>
                </c:pt>
                <c:pt idx="3">
                  <c:v>Will become much worse than now</c:v>
                </c:pt>
                <c:pt idx="4">
                  <c:v>Will remain about the same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1.4</c:v>
                </c:pt>
                <c:pt idx="1">
                  <c:v>22.2</c:v>
                </c:pt>
                <c:pt idx="2">
                  <c:v>40.5</c:v>
                </c:pt>
                <c:pt idx="3">
                  <c:v>4.2</c:v>
                </c:pt>
                <c:pt idx="4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D8-4EC7-98C8-C5863CD8F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079414239"/>
        <c:axId val="2079414719"/>
      </c:barChart>
      <c:catAx>
        <c:axId val="207941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700"/>
              </a:lnSpc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079414719"/>
        <c:crosses val="autoZero"/>
        <c:auto val="1"/>
        <c:lblAlgn val="ctr"/>
        <c:lblOffset val="100"/>
        <c:noMultiLvlLbl val="0"/>
      </c:catAx>
      <c:valAx>
        <c:axId val="207941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07941423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a typeface="NanumSquareOTF_ac" panose="020B0600000101010101"/>
              </a:rPr>
              <a:t>Outlook on the future relationship between Japan and U.S.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77-4D3C-94B2-AD98CF86BB9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77-4D3C-94B2-AD98CF86BB9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77-4D3C-94B2-AD98CF86BB9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77-4D3C-94B2-AD98CF86BB9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77-4D3C-94B2-AD98CF86BB96}"/>
              </c:ext>
            </c:extLst>
          </c:dPt>
          <c:cat>
            <c:strRef>
              <c:f>Sheet3!$A$2:$A$6</c:f>
              <c:strCache>
                <c:ptCount val="5"/>
                <c:pt idx="0">
                  <c:v>Will become much better than now</c:v>
                </c:pt>
                <c:pt idx="1">
                  <c:v>Will somewhat improve</c:v>
                </c:pt>
                <c:pt idx="2">
                  <c:v>Will somewhat worsen</c:v>
                </c:pt>
                <c:pt idx="3">
                  <c:v>Will become much worse than now</c:v>
                </c:pt>
                <c:pt idx="4">
                  <c:v>Will remain about the same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1.4</c:v>
                </c:pt>
                <c:pt idx="1">
                  <c:v>22.2</c:v>
                </c:pt>
                <c:pt idx="2">
                  <c:v>40.5</c:v>
                </c:pt>
                <c:pt idx="3">
                  <c:v>4.2</c:v>
                </c:pt>
                <c:pt idx="4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7-4D3C-94B2-AD98CF86B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2079414239"/>
        <c:axId val="2079414719"/>
      </c:barChart>
      <c:catAx>
        <c:axId val="207941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79414719"/>
        <c:crosses val="autoZero"/>
        <c:auto val="1"/>
        <c:lblAlgn val="ctr"/>
        <c:lblOffset val="100"/>
        <c:noMultiLvlLbl val="0"/>
      </c:catAx>
      <c:valAx>
        <c:axId val="207941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7941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rgbClr val="2A29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4-4185-BB22-2A075251362B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4-4185-BB22-2A075251362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4-4185-BB22-2A075251362B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4-4185-BB22-2A075251362B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4-4185-BB22-2A07525136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Sheet4!$A$2:$A$6</c:f>
              <c:strCache>
                <c:ptCount val="5"/>
                <c:pt idx="0">
                  <c:v>Very favorable</c:v>
                </c:pt>
                <c:pt idx="1">
                  <c:v>Somewhat favorable</c:v>
                </c:pt>
                <c:pt idx="2">
                  <c:v>Somewhat unfavorable</c:v>
                </c:pt>
                <c:pt idx="3">
                  <c:v>Very unfavorable</c:v>
                </c:pt>
                <c:pt idx="4">
                  <c:v>Neither / Cannot say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2.4</c:v>
                </c:pt>
                <c:pt idx="1">
                  <c:v>22.4</c:v>
                </c:pt>
                <c:pt idx="2">
                  <c:v>32.1</c:v>
                </c:pt>
                <c:pt idx="3">
                  <c:v>18.899999999999999</c:v>
                </c:pt>
                <c:pt idx="4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A4-4185-BB22-2A0752513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46-4749-B121-169071D6EA3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46-4749-B121-169071D6EA3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46-4749-B121-169071D6EA3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46-4749-B121-169071D6EA3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46-4749-B121-169071D6EA30}"/>
              </c:ext>
            </c:extLst>
          </c:dPt>
          <c:cat>
            <c:strRef>
              <c:f>Sheet4!$A$2:$A$6</c:f>
              <c:strCache>
                <c:ptCount val="5"/>
                <c:pt idx="0">
                  <c:v>Very favorable</c:v>
                </c:pt>
                <c:pt idx="1">
                  <c:v>Somewhat favorable</c:v>
                </c:pt>
                <c:pt idx="2">
                  <c:v>Somewhat unfavorable</c:v>
                </c:pt>
                <c:pt idx="3">
                  <c:v>Very unfavorable</c:v>
                </c:pt>
                <c:pt idx="4">
                  <c:v>Neither / Cannot say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2.4</c:v>
                </c:pt>
                <c:pt idx="1">
                  <c:v>22.4</c:v>
                </c:pt>
                <c:pt idx="2">
                  <c:v>32.1</c:v>
                </c:pt>
                <c:pt idx="3">
                  <c:v>18.899999999999999</c:v>
                </c:pt>
                <c:pt idx="4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6-4749-B121-169071D6E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2-4C7F-8579-DA5ECD051014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2-4C7F-8579-DA5ECD051014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62-4C7F-8579-DA5ECD051014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62-4C7F-8579-DA5ECD051014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62-4C7F-8579-DA5ECD051014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Sheet5!$A$2:$A$6</c:f>
              <c:strCache>
                <c:ptCount val="5"/>
                <c:pt idx="0">
                  <c:v>Very good</c:v>
                </c:pt>
                <c:pt idx="1">
                  <c:v>Somewhat good</c:v>
                </c:pt>
                <c:pt idx="2">
                  <c:v>Somewhat bad</c:v>
                </c:pt>
                <c:pt idx="3">
                  <c:v>Very bad</c:v>
                </c:pt>
                <c:pt idx="4">
                  <c:v>Neither / Don’t know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0.9</c:v>
                </c:pt>
                <c:pt idx="1">
                  <c:v>30.9</c:v>
                </c:pt>
                <c:pt idx="2">
                  <c:v>29.7</c:v>
                </c:pt>
                <c:pt idx="3">
                  <c:v>11</c:v>
                </c:pt>
                <c:pt idx="4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62-4C7F-8579-DA5ECD051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A-419D-AD32-81679F5A8F1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1A-419D-AD32-81679F5A8F1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A-419D-AD32-81679F5A8F1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1A-419D-AD32-81679F5A8F1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A-419D-AD32-81679F5A8F1E}"/>
              </c:ext>
            </c:extLst>
          </c:dPt>
          <c:cat>
            <c:strRef>
              <c:f>Sheet5!$A$2:$A$6</c:f>
              <c:strCache>
                <c:ptCount val="5"/>
                <c:pt idx="0">
                  <c:v>Very good</c:v>
                </c:pt>
                <c:pt idx="1">
                  <c:v>Somewhat good</c:v>
                </c:pt>
                <c:pt idx="2">
                  <c:v>Somewhat bad</c:v>
                </c:pt>
                <c:pt idx="3">
                  <c:v>Very bad</c:v>
                </c:pt>
                <c:pt idx="4">
                  <c:v>Neither / Don’t know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0.9</c:v>
                </c:pt>
                <c:pt idx="1">
                  <c:v>30.9</c:v>
                </c:pt>
                <c:pt idx="2">
                  <c:v>29.7</c:v>
                </c:pt>
                <c:pt idx="3">
                  <c:v>11</c:v>
                </c:pt>
                <c:pt idx="4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A-419D-AD32-81679F5A8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9-4077-8C26-662F91A1C740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9-4077-8C26-662F91A1C740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A9-4077-8C26-662F91A1C740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A9-4077-8C26-662F91A1C740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A9-4077-8C26-662F91A1C74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A9-4077-8C26-662F91A1C74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A9-4077-8C26-662F91A1C7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A9-4077-8C26-662F91A1C74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FA9-4077-8C26-662F91A1C74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FA9-4077-8C26-662F91A1C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Sheet6!$A$2:$A$6</c:f>
              <c:strCache>
                <c:ptCount val="5"/>
                <c:pt idx="0">
                  <c:v>Very important</c:v>
                </c:pt>
                <c:pt idx="1">
                  <c:v>Somewhat important</c:v>
                </c:pt>
                <c:pt idx="2">
                  <c:v>Somewhat unimportant</c:v>
                </c:pt>
                <c:pt idx="3">
                  <c:v>Not important at all</c:v>
                </c:pt>
                <c:pt idx="4">
                  <c:v>Neither / Don’t know</c:v>
                </c:pt>
              </c:strCache>
            </c:strRef>
          </c:cat>
          <c:val>
            <c:numRef>
              <c:f>Sheet6!$B$2:$B$6</c:f>
              <c:numCache>
                <c:formatCode>General</c:formatCode>
                <c:ptCount val="5"/>
                <c:pt idx="0">
                  <c:v>12.3</c:v>
                </c:pt>
                <c:pt idx="1">
                  <c:v>41.8</c:v>
                </c:pt>
                <c:pt idx="2">
                  <c:v>16.8</c:v>
                </c:pt>
                <c:pt idx="3">
                  <c:v>13.4</c:v>
                </c:pt>
                <c:pt idx="4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A9-4077-8C26-662F91A1C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the United States</a:t>
            </a:r>
            <a:r>
              <a:rPr lang="en-US" altLang="ja-JP" dirty="0"/>
              <a:t>(%)</a:t>
            </a:r>
            <a:r>
              <a:rPr lang="ja-JP" altLang="en-US" dirty="0"/>
              <a:t>　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</a:t>
            </a:r>
            <a:r>
              <a:rPr lang="ja-JP" alt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）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C4-4609-8EC2-663E4509E48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2C4-4609-8EC2-663E4509E48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C4-4609-8EC2-663E4509E4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2C4-4609-8EC2-663E4509E48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C4-4609-8EC2-663E4509E484}"/>
              </c:ext>
            </c:extLst>
          </c:dPt>
          <c:cat>
            <c:strRef>
              <c:f>Sheet1!$A$2:$A$6</c:f>
              <c:strCache>
                <c:ptCount val="5"/>
                <c:pt idx="0">
                  <c:v>Very favorable impression</c:v>
                </c:pt>
                <c:pt idx="1">
                  <c:v>Somewhat favorable impression</c:v>
                </c:pt>
                <c:pt idx="2">
                  <c:v>Somewhat unfavorable impression</c:v>
                </c:pt>
                <c:pt idx="3">
                  <c:v>Very unfavorable impression</c:v>
                </c:pt>
                <c:pt idx="4">
                  <c:v>Neither / 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3.7</c:v>
                </c:pt>
                <c:pt idx="1">
                  <c:v>36.799999999999997</c:v>
                </c:pt>
                <c:pt idx="2">
                  <c:v>28</c:v>
                </c:pt>
                <c:pt idx="3">
                  <c:v>6.5</c:v>
                </c:pt>
                <c:pt idx="4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4-4609-8EC2-663E4509E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12331871"/>
        <c:axId val="112332831"/>
      </c:barChart>
      <c:catAx>
        <c:axId val="11233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2332831"/>
        <c:crosses val="autoZero"/>
        <c:auto val="1"/>
        <c:lblAlgn val="ctr"/>
        <c:lblOffset val="100"/>
        <c:noMultiLvlLbl val="0"/>
      </c:catAx>
      <c:valAx>
        <c:axId val="11233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2331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70-4FFB-875D-C933A827257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C70-4FFB-875D-C933A82725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70-4FFB-875D-C933A82725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C70-4FFB-875D-C933A827257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70-4FFB-875D-C933A827257A}"/>
              </c:ext>
            </c:extLst>
          </c:dPt>
          <c:cat>
            <c:strRef>
              <c:f>Sheet6!$A$2:$A$6</c:f>
              <c:strCache>
                <c:ptCount val="5"/>
                <c:pt idx="0">
                  <c:v>Very important</c:v>
                </c:pt>
                <c:pt idx="1">
                  <c:v>Somewhat important</c:v>
                </c:pt>
                <c:pt idx="2">
                  <c:v>Somewhat unimportant</c:v>
                </c:pt>
                <c:pt idx="3">
                  <c:v>Not important at all</c:v>
                </c:pt>
                <c:pt idx="4">
                  <c:v>Neither / Don’t know</c:v>
                </c:pt>
              </c:strCache>
            </c:strRef>
          </c:cat>
          <c:val>
            <c:numRef>
              <c:f>Sheet6!$B$2:$B$6</c:f>
              <c:numCache>
                <c:formatCode>General</c:formatCode>
                <c:ptCount val="5"/>
                <c:pt idx="0">
                  <c:v>12.3</c:v>
                </c:pt>
                <c:pt idx="1">
                  <c:v>41.8</c:v>
                </c:pt>
                <c:pt idx="2">
                  <c:v>16.8</c:v>
                </c:pt>
                <c:pt idx="3">
                  <c:v>13.4</c:v>
                </c:pt>
                <c:pt idx="4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0-4FFB-875D-C933A8272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3-4EF7-928F-B782285F80DD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3-4EF7-928F-B782285F80DD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3-4EF7-928F-B782285F80DD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3-4EF7-928F-B782285F80DD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33-4EF7-928F-B782285F80DD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altLang="ja-JP"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Sheet7!$A$2:$A$6</c:f>
              <c:strCache>
                <c:ptCount val="5"/>
                <c:pt idx="0">
                  <c:v>Will become much better than now</c:v>
                </c:pt>
                <c:pt idx="1">
                  <c:v>Will somewhat improve</c:v>
                </c:pt>
                <c:pt idx="2">
                  <c:v>Will somewhat worsen</c:v>
                </c:pt>
                <c:pt idx="3">
                  <c:v>Will become much worse than now</c:v>
                </c:pt>
                <c:pt idx="4">
                  <c:v>Will remain about the same</c:v>
                </c:pt>
              </c:strCache>
            </c:strRef>
          </c:cat>
          <c:val>
            <c:numRef>
              <c:f>Sheet7!$B$2:$B$6</c:f>
              <c:numCache>
                <c:formatCode>General</c:formatCode>
                <c:ptCount val="5"/>
                <c:pt idx="0">
                  <c:v>1.4</c:v>
                </c:pt>
                <c:pt idx="1">
                  <c:v>24.8</c:v>
                </c:pt>
                <c:pt idx="2">
                  <c:v>20.8</c:v>
                </c:pt>
                <c:pt idx="3">
                  <c:v>8</c:v>
                </c:pt>
                <c:pt idx="4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33-4EF7-928F-B782285F8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23199"/>
        <c:axId val="614918399"/>
      </c:barChart>
      <c:catAx>
        <c:axId val="61492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700"/>
              </a:lnSpc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18399"/>
        <c:crosses val="autoZero"/>
        <c:auto val="1"/>
        <c:lblAlgn val="ctr"/>
        <c:lblOffset val="100"/>
        <c:noMultiLvlLbl val="0"/>
      </c:catAx>
      <c:valAx>
        <c:axId val="61491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2319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Outlook on the future relationship between Japan and South Korea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layout>
        <c:manualLayout>
          <c:xMode val="edge"/>
          <c:yMode val="edge"/>
          <c:x val="0.10013574635999117"/>
          <c:y val="1.328462999690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2C-4AB5-85AC-928F8819A7A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2C-4AB5-85AC-928F8819A7A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2C-4AB5-85AC-928F8819A7A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2C-4AB5-85AC-928F8819A7A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2C-4AB5-85AC-928F8819A7A8}"/>
              </c:ext>
            </c:extLst>
          </c:dPt>
          <c:cat>
            <c:strRef>
              <c:f>Sheet7!$A$2:$A$6</c:f>
              <c:strCache>
                <c:ptCount val="5"/>
                <c:pt idx="0">
                  <c:v>Will become much better than now</c:v>
                </c:pt>
                <c:pt idx="1">
                  <c:v>Will somewhat improve</c:v>
                </c:pt>
                <c:pt idx="2">
                  <c:v>Will somewhat worsen</c:v>
                </c:pt>
                <c:pt idx="3">
                  <c:v>Will become much worse than now</c:v>
                </c:pt>
                <c:pt idx="4">
                  <c:v>Will remain about the same</c:v>
                </c:pt>
              </c:strCache>
            </c:strRef>
          </c:cat>
          <c:val>
            <c:numRef>
              <c:f>Sheet7!$B$2:$B$6</c:f>
              <c:numCache>
                <c:formatCode>General</c:formatCode>
                <c:ptCount val="5"/>
                <c:pt idx="0">
                  <c:v>1.4</c:v>
                </c:pt>
                <c:pt idx="1">
                  <c:v>24.8</c:v>
                </c:pt>
                <c:pt idx="2">
                  <c:v>20.8</c:v>
                </c:pt>
                <c:pt idx="3">
                  <c:v>8</c:v>
                </c:pt>
                <c:pt idx="4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C-4AB5-85AC-928F8819A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23199"/>
        <c:axId val="614918399"/>
      </c:barChart>
      <c:catAx>
        <c:axId val="61492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18399"/>
        <c:crosses val="autoZero"/>
        <c:auto val="1"/>
        <c:lblAlgn val="ctr"/>
        <c:lblOffset val="100"/>
        <c:noMultiLvlLbl val="0"/>
      </c:catAx>
      <c:valAx>
        <c:axId val="61491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2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Sheet20!$B$1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05-48ED-80D7-22FF91360683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05-48ED-80D7-22FF91360683}"/>
              </c:ext>
            </c:extLst>
          </c:dPt>
          <c:dPt>
            <c:idx val="2"/>
            <c:invertIfNegative val="0"/>
            <c:bubble3D val="0"/>
            <c:spPr>
              <a:solidFill>
                <a:srgbClr val="6666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05-48ED-80D7-22FF91360683}"/>
              </c:ext>
            </c:extLst>
          </c:dPt>
          <c:dPt>
            <c:idx val="3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05-48ED-80D7-22FF91360683}"/>
              </c:ext>
            </c:extLst>
          </c:dPt>
          <c:dPt>
            <c:idx val="4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5-48ED-80D7-22FF91360683}"/>
              </c:ext>
            </c:extLst>
          </c:dPt>
          <c:dPt>
            <c:idx val="5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05-48ED-80D7-22FF91360683}"/>
              </c:ext>
            </c:extLst>
          </c:dPt>
          <c:dPt>
            <c:idx val="6"/>
            <c:invertIfNegative val="0"/>
            <c:bubble3D val="0"/>
            <c:spPr>
              <a:solidFill>
                <a:srgbClr val="EDEDF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05-48ED-80D7-22FF91360683}"/>
              </c:ext>
            </c:extLst>
          </c:dPt>
          <c:dPt>
            <c:idx val="7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705-48ED-80D7-22FF91360683}"/>
              </c:ext>
            </c:extLst>
          </c:dPt>
          <c:dPt>
            <c:idx val="8"/>
            <c:invertIfNegative val="0"/>
            <c:bubble3D val="0"/>
            <c:spPr>
              <a:solidFill>
                <a:srgbClr val="6666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705-48ED-80D7-22FF91360683}"/>
              </c:ext>
            </c:extLst>
          </c:dPt>
          <c:dPt>
            <c:idx val="9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705-48ED-80D7-22FF9136068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705-48ED-80D7-22FF913606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altLang="ja-JP"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Sheet20!$A$2:$A$12</c:f>
              <c:strCache>
                <c:ptCount val="11"/>
                <c:pt idx="0">
                  <c:v>China</c:v>
                </c:pt>
                <c:pt idx="1">
                  <c:v>North Korea</c:v>
                </c:pt>
                <c:pt idx="2">
                  <c:v>Russia</c:v>
                </c:pt>
                <c:pt idx="3">
                  <c:v>South Korea</c:v>
                </c:pt>
                <c:pt idx="4">
                  <c:v>Vietnam</c:v>
                </c:pt>
                <c:pt idx="5">
                  <c:v>India</c:v>
                </c:pt>
                <c:pt idx="6">
                  <c:v>Middle East</c:v>
                </c:pt>
                <c:pt idx="7">
                  <c:v>European Union (EU)</c:v>
                </c:pt>
                <c:pt idx="8">
                  <c:v>United States</c:v>
                </c:pt>
                <c:pt idx="9">
                  <c:v>Other</c:v>
                </c:pt>
                <c:pt idx="10">
                  <c:v>Don’t know</c:v>
                </c:pt>
              </c:strCache>
            </c:strRef>
          </c:cat>
          <c:val>
            <c:numRef>
              <c:f>Sheet20!$B$2:$B$12</c:f>
              <c:numCache>
                <c:formatCode>General</c:formatCode>
                <c:ptCount val="11"/>
                <c:pt idx="0">
                  <c:v>68.7</c:v>
                </c:pt>
                <c:pt idx="1">
                  <c:v>55.1</c:v>
                </c:pt>
                <c:pt idx="2">
                  <c:v>52.3</c:v>
                </c:pt>
                <c:pt idx="3">
                  <c:v>14.6</c:v>
                </c:pt>
                <c:pt idx="4">
                  <c:v>6.8</c:v>
                </c:pt>
                <c:pt idx="5">
                  <c:v>8.4</c:v>
                </c:pt>
                <c:pt idx="6">
                  <c:v>7.7</c:v>
                </c:pt>
                <c:pt idx="7">
                  <c:v>2.2000000000000002</c:v>
                </c:pt>
                <c:pt idx="8">
                  <c:v>16.7</c:v>
                </c:pt>
                <c:pt idx="9">
                  <c:v>0.6</c:v>
                </c:pt>
                <c:pt idx="1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705-48ED-80D7-22FF91360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614941439"/>
        <c:axId val="614941919"/>
      </c:barChart>
      <c:catAx>
        <c:axId val="61494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300"/>
              </a:lnSpc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41919"/>
        <c:crosses val="autoZero"/>
        <c:auto val="1"/>
        <c:lblAlgn val="ctr"/>
        <c:lblOffset val="100"/>
        <c:noMultiLvlLbl val="0"/>
      </c:catAx>
      <c:valAx>
        <c:axId val="61494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41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D-4D12-8F48-E40FFD71A789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D-4D12-8F48-E40FFD71A78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D-4D12-8F48-E40FFD71A789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D-4D12-8F48-E40FFD71A789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ED-4D12-8F48-E40FFD71A789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Very favorable impression</c:v>
                </c:pt>
                <c:pt idx="1">
                  <c:v>Somewhat favorable impression</c:v>
                </c:pt>
                <c:pt idx="2">
                  <c:v>Somewhat unfavorable impression</c:v>
                </c:pt>
                <c:pt idx="3">
                  <c:v>Very unfavorable impression</c:v>
                </c:pt>
                <c:pt idx="4">
                  <c:v>Neither / Don’t know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2.9</c:v>
                </c:pt>
                <c:pt idx="1">
                  <c:v>11.8</c:v>
                </c:pt>
                <c:pt idx="2">
                  <c:v>36.1</c:v>
                </c:pt>
                <c:pt idx="3">
                  <c:v>34</c:v>
                </c:pt>
                <c:pt idx="4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ED-4D12-8F48-E40FFD71A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48194479"/>
        <c:axId val="448197359"/>
      </c:barChart>
      <c:catAx>
        <c:axId val="44819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48197359"/>
        <c:crosses val="autoZero"/>
        <c:auto val="1"/>
        <c:lblAlgn val="ctr"/>
        <c:lblOffset val="100"/>
        <c:noMultiLvlLbl val="0"/>
      </c:catAx>
      <c:valAx>
        <c:axId val="44819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481944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Perceived military threat by country</a:t>
            </a:r>
            <a:r>
              <a:rPr lang="en-US" altLang="ja-JP" dirty="0"/>
              <a:t> (%)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Sheet20!$B$1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B-4049-92C5-A6A059E22D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FB-4049-92C5-A6A059E22D6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B-4049-92C5-A6A059E22D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FB-4049-92C5-A6A059E22D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B-4049-92C5-A6A059E22D6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6FB-4049-92C5-A6A059E22D6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FB-4049-92C5-A6A059E22D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6FB-4049-92C5-A6A059E22D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FB-4049-92C5-A6A059E22D64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6FB-4049-92C5-A6A059E22D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FB-4049-92C5-A6A059E22D64}"/>
              </c:ext>
            </c:extLst>
          </c:dPt>
          <c:cat>
            <c:strRef>
              <c:f>Sheet20!$A$2:$A$12</c:f>
              <c:strCache>
                <c:ptCount val="11"/>
                <c:pt idx="0">
                  <c:v>China</c:v>
                </c:pt>
                <c:pt idx="1">
                  <c:v>North Korea</c:v>
                </c:pt>
                <c:pt idx="2">
                  <c:v>Russia</c:v>
                </c:pt>
                <c:pt idx="3">
                  <c:v>South Korea</c:v>
                </c:pt>
                <c:pt idx="4">
                  <c:v>Vietnam</c:v>
                </c:pt>
                <c:pt idx="5">
                  <c:v>India</c:v>
                </c:pt>
                <c:pt idx="6">
                  <c:v>Middle East</c:v>
                </c:pt>
                <c:pt idx="7">
                  <c:v>European Union (EU)</c:v>
                </c:pt>
                <c:pt idx="8">
                  <c:v>United States</c:v>
                </c:pt>
                <c:pt idx="9">
                  <c:v>Other</c:v>
                </c:pt>
                <c:pt idx="10">
                  <c:v>Don’t know</c:v>
                </c:pt>
              </c:strCache>
            </c:strRef>
          </c:cat>
          <c:val>
            <c:numRef>
              <c:f>Sheet20!$B$2:$B$12</c:f>
              <c:numCache>
                <c:formatCode>General</c:formatCode>
                <c:ptCount val="11"/>
                <c:pt idx="0">
                  <c:v>68.7</c:v>
                </c:pt>
                <c:pt idx="1">
                  <c:v>55.1</c:v>
                </c:pt>
                <c:pt idx="2">
                  <c:v>52.3</c:v>
                </c:pt>
                <c:pt idx="3">
                  <c:v>14.6</c:v>
                </c:pt>
                <c:pt idx="4">
                  <c:v>6.8</c:v>
                </c:pt>
                <c:pt idx="5">
                  <c:v>8.4</c:v>
                </c:pt>
                <c:pt idx="6">
                  <c:v>7.7</c:v>
                </c:pt>
                <c:pt idx="7">
                  <c:v>2.2000000000000002</c:v>
                </c:pt>
                <c:pt idx="8">
                  <c:v>16.7</c:v>
                </c:pt>
                <c:pt idx="9">
                  <c:v>0.6</c:v>
                </c:pt>
                <c:pt idx="1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B-4049-92C5-A6A059E22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41439"/>
        <c:axId val="614941919"/>
      </c:barChart>
      <c:catAx>
        <c:axId val="61494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41919"/>
        <c:crosses val="autoZero"/>
        <c:auto val="1"/>
        <c:lblAlgn val="ctr"/>
        <c:lblOffset val="100"/>
        <c:noMultiLvlLbl val="0"/>
      </c:catAx>
      <c:valAx>
        <c:axId val="61494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41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09470933892529E-2"/>
          <c:y val="2.659702859131103E-2"/>
          <c:w val="0.92888430613366346"/>
          <c:h val="0.78528658611620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CE-4C3D-8442-B5E259535FCC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CE-4C3D-8442-B5E259535FCC}"/>
              </c:ext>
            </c:extLst>
          </c:dPt>
          <c:dPt>
            <c:idx val="2"/>
            <c:invertIfNegative val="0"/>
            <c:bubble3D val="0"/>
            <c:spPr>
              <a:solidFill>
                <a:srgbClr val="6666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CE-4C3D-8442-B5E259535FCC}"/>
              </c:ext>
            </c:extLst>
          </c:dPt>
          <c:dPt>
            <c:idx val="3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CE-4C3D-8442-B5E259535FCC}"/>
              </c:ext>
            </c:extLst>
          </c:dPt>
          <c:dPt>
            <c:idx val="4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CE-4C3D-8442-B5E259535FCC}"/>
              </c:ext>
            </c:extLst>
          </c:dPt>
          <c:dPt>
            <c:idx val="5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CE-4C3D-8442-B5E259535FCC}"/>
              </c:ext>
            </c:extLst>
          </c:dPt>
          <c:dPt>
            <c:idx val="6"/>
            <c:invertIfNegative val="0"/>
            <c:bubble3D val="0"/>
            <c:spPr>
              <a:solidFill>
                <a:srgbClr val="EDEDF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CE-4C3D-8442-B5E259535FCC}"/>
              </c:ext>
            </c:extLst>
          </c:dPt>
          <c:dPt>
            <c:idx val="7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7CE-4C3D-8442-B5E259535FCC}"/>
              </c:ext>
            </c:extLst>
          </c:dPt>
          <c:dPt>
            <c:idx val="8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CE-4C3D-8442-B5E259535FCC}"/>
              </c:ext>
            </c:extLst>
          </c:dPt>
          <c:dPt>
            <c:idx val="9"/>
            <c:invertIfNegative val="0"/>
            <c:bubble3D val="0"/>
            <c:spPr>
              <a:solidFill>
                <a:srgbClr val="6666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7CE-4C3D-8442-B5E259535FCC}"/>
              </c:ext>
            </c:extLst>
          </c:dPt>
          <c:dPt>
            <c:idx val="10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7CE-4C3D-8442-B5E259535FCC}"/>
              </c:ext>
            </c:extLst>
          </c:dPt>
          <c:dPt>
            <c:idx val="11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7CE-4C3D-8442-B5E259535FCC}"/>
              </c:ext>
            </c:extLst>
          </c:dPt>
          <c:dPt>
            <c:idx val="12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E7CE-4C3D-8442-B5E259535FCC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7CE-4C3D-8442-B5E259535F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altLang="ja-JP"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Sheet9!$A$2:$A$15</c:f>
              <c:strCache>
                <c:ptCount val="14"/>
                <c:pt idx="0">
                  <c:v>United States</c:v>
                </c:pt>
                <c:pt idx="1">
                  <c:v>United Kingdom</c:v>
                </c:pt>
                <c:pt idx="2">
                  <c:v>China</c:v>
                </c:pt>
                <c:pt idx="3">
                  <c:v>India</c:v>
                </c:pt>
                <c:pt idx="4">
                  <c:v>Association of Southeast Asian Nations (ASEAN)</c:v>
                </c:pt>
                <c:pt idx="5">
                  <c:v>Australia</c:v>
                </c:pt>
                <c:pt idx="6">
                  <c:v>South Korea</c:v>
                </c:pt>
                <c:pt idx="7">
                  <c:v>Russia</c:v>
                </c:pt>
                <c:pt idx="8">
                  <c:v>European Union (EU)</c:v>
                </c:pt>
                <c:pt idx="9">
                  <c:v>Africa</c:v>
                </c:pt>
                <c:pt idx="10">
                  <c:v>Middle East</c:v>
                </c:pt>
                <c:pt idx="11">
                  <c:v>South America</c:v>
                </c:pt>
                <c:pt idx="12">
                  <c:v>Other</c:v>
                </c:pt>
                <c:pt idx="13">
                  <c:v>Don’t know</c:v>
                </c:pt>
              </c:strCache>
            </c:strRef>
          </c:cat>
          <c:val>
            <c:numRef>
              <c:f>Sheet9!$B$2:$B$15</c:f>
              <c:numCache>
                <c:formatCode>General</c:formatCode>
                <c:ptCount val="14"/>
                <c:pt idx="0">
                  <c:v>66.400000000000006</c:v>
                </c:pt>
                <c:pt idx="1">
                  <c:v>25.6</c:v>
                </c:pt>
                <c:pt idx="2">
                  <c:v>37.299999999999997</c:v>
                </c:pt>
                <c:pt idx="3">
                  <c:v>35.9</c:v>
                </c:pt>
                <c:pt idx="4">
                  <c:v>37</c:v>
                </c:pt>
                <c:pt idx="5">
                  <c:v>31.3</c:v>
                </c:pt>
                <c:pt idx="6">
                  <c:v>28.4</c:v>
                </c:pt>
                <c:pt idx="7">
                  <c:v>12.1</c:v>
                </c:pt>
                <c:pt idx="8">
                  <c:v>37.1</c:v>
                </c:pt>
                <c:pt idx="9">
                  <c:v>12</c:v>
                </c:pt>
                <c:pt idx="10">
                  <c:v>19.5</c:v>
                </c:pt>
                <c:pt idx="11">
                  <c:v>9.8000000000000007</c:v>
                </c:pt>
                <c:pt idx="12">
                  <c:v>0.7</c:v>
                </c:pt>
                <c:pt idx="1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CE-4C3D-8442-B5E259535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614934239"/>
        <c:axId val="614935199"/>
      </c:barChart>
      <c:catAx>
        <c:axId val="61493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900"/>
              </a:lnSpc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35199"/>
        <c:crosses val="autoZero"/>
        <c:auto val="1"/>
        <c:lblAlgn val="ctr"/>
        <c:lblOffset val="100"/>
        <c:noMultiLvlLbl val="0"/>
      </c:catAx>
      <c:valAx>
        <c:axId val="61493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3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Perceived military threat by country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 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3279"/>
        <c:axId val="614916959"/>
      </c:barChart>
      <c:catAx>
        <c:axId val="61493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16959"/>
        <c:crosses val="autoZero"/>
        <c:auto val="1"/>
        <c:lblAlgn val="ctr"/>
        <c:lblOffset val="100"/>
        <c:noMultiLvlLbl val="0"/>
      </c:catAx>
      <c:valAx>
        <c:axId val="61491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Economically important Country / region 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C5-42BC-AFA2-78F4C305C1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C5-42BC-AFA2-78F4C305C14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C5-42BC-AFA2-78F4C305C14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C5-42BC-AFA2-78F4C305C1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C5-42BC-AFA2-78F4C305C1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C5-42BC-AFA2-78F4C305C14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C5-42BC-AFA2-78F4C305C14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1C5-42BC-AFA2-78F4C305C1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C5-42BC-AFA2-78F4C305C14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1C5-42BC-AFA2-78F4C305C14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1C5-42BC-AFA2-78F4C305C142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1C5-42BC-AFA2-78F4C305C142}"/>
              </c:ext>
            </c:extLst>
          </c:dPt>
          <c:cat>
            <c:strRef>
              <c:f>Sheet9!$A$2:$A$15</c:f>
              <c:strCache>
                <c:ptCount val="14"/>
                <c:pt idx="0">
                  <c:v>United States</c:v>
                </c:pt>
                <c:pt idx="1">
                  <c:v>United Kingdom</c:v>
                </c:pt>
                <c:pt idx="2">
                  <c:v>China</c:v>
                </c:pt>
                <c:pt idx="3">
                  <c:v>India</c:v>
                </c:pt>
                <c:pt idx="4">
                  <c:v>Association of Southeast Asian Nations (ASEAN)</c:v>
                </c:pt>
                <c:pt idx="5">
                  <c:v>Australia</c:v>
                </c:pt>
                <c:pt idx="6">
                  <c:v>South Korea</c:v>
                </c:pt>
                <c:pt idx="7">
                  <c:v>Russia</c:v>
                </c:pt>
                <c:pt idx="8">
                  <c:v>European Union (EU)</c:v>
                </c:pt>
                <c:pt idx="9">
                  <c:v>Africa</c:v>
                </c:pt>
                <c:pt idx="10">
                  <c:v>Middle East</c:v>
                </c:pt>
                <c:pt idx="11">
                  <c:v>South America</c:v>
                </c:pt>
                <c:pt idx="12">
                  <c:v>Other</c:v>
                </c:pt>
                <c:pt idx="13">
                  <c:v>Don’t know</c:v>
                </c:pt>
              </c:strCache>
            </c:strRef>
          </c:cat>
          <c:val>
            <c:numRef>
              <c:f>Sheet9!$B$2:$B$15</c:f>
              <c:numCache>
                <c:formatCode>General</c:formatCode>
                <c:ptCount val="14"/>
                <c:pt idx="0">
                  <c:v>66.400000000000006</c:v>
                </c:pt>
                <c:pt idx="1">
                  <c:v>25.6</c:v>
                </c:pt>
                <c:pt idx="2">
                  <c:v>37.299999999999997</c:v>
                </c:pt>
                <c:pt idx="3">
                  <c:v>35.9</c:v>
                </c:pt>
                <c:pt idx="4">
                  <c:v>37</c:v>
                </c:pt>
                <c:pt idx="5">
                  <c:v>31.3</c:v>
                </c:pt>
                <c:pt idx="6">
                  <c:v>28.4</c:v>
                </c:pt>
                <c:pt idx="7">
                  <c:v>12.1</c:v>
                </c:pt>
                <c:pt idx="8">
                  <c:v>37.1</c:v>
                </c:pt>
                <c:pt idx="9">
                  <c:v>12</c:v>
                </c:pt>
                <c:pt idx="10">
                  <c:v>19.5</c:v>
                </c:pt>
                <c:pt idx="11">
                  <c:v>9.8000000000000007</c:v>
                </c:pt>
                <c:pt idx="12">
                  <c:v>0.7</c:v>
                </c:pt>
                <c:pt idx="1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5-42BC-AFA2-78F4C305C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4239"/>
        <c:axId val="614935199"/>
      </c:barChart>
      <c:catAx>
        <c:axId val="61493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5199"/>
        <c:crosses val="autoZero"/>
        <c:auto val="1"/>
        <c:lblAlgn val="ctr"/>
        <c:lblOffset val="100"/>
        <c:noMultiLvlLbl val="0"/>
      </c:catAx>
      <c:valAx>
        <c:axId val="61493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6A-4A63-8224-2EB90AC47E75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6A-4A63-8224-2EB90AC47E75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6A-4A63-8224-2EB90AC47E75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6A-4A63-8224-2EB90AC47E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altLang="ja-JP"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Sheet10!$A$2:$A$5</c:f>
              <c:strCache>
                <c:ptCount val="4"/>
                <c:pt idx="0">
                  <c:v>Japan should bear more</c:v>
                </c:pt>
                <c:pt idx="1">
                  <c:v>The current level is appropriate</c:v>
                </c:pt>
                <c:pt idx="2">
                  <c:v>Japan is bearing too much</c:v>
                </c:pt>
                <c:pt idx="3">
                  <c:v>Don’t know</c:v>
                </c:pt>
              </c:strCache>
            </c:strRef>
          </c:cat>
          <c:val>
            <c:numRef>
              <c:f>Sheet10!$B$2:$B$5</c:f>
              <c:numCache>
                <c:formatCode>General</c:formatCode>
                <c:ptCount val="4"/>
                <c:pt idx="0">
                  <c:v>3.7</c:v>
                </c:pt>
                <c:pt idx="1">
                  <c:v>19.8</c:v>
                </c:pt>
                <c:pt idx="2">
                  <c:v>56.7</c:v>
                </c:pt>
                <c:pt idx="3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6A-4A63-8224-2EB90AC47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39519"/>
        <c:axId val="614938079"/>
      </c:barChart>
      <c:catAx>
        <c:axId val="6149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38079"/>
        <c:crosses val="autoZero"/>
        <c:auto val="1"/>
        <c:lblAlgn val="ctr"/>
        <c:lblOffset val="100"/>
        <c:noMultiLvlLbl val="0"/>
      </c:catAx>
      <c:valAx>
        <c:axId val="61493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President Donald Trump </a:t>
            </a:r>
            <a:r>
              <a:rPr lang="en-US" altLang="ja-JP" dirty="0"/>
              <a:t> (%)</a:t>
            </a:r>
            <a:r>
              <a:rPr lang="ja-JP" alt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　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</a:t>
            </a:r>
            <a:r>
              <a:rPr lang="ja-JP" alt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）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8F-4258-8E83-FFADB893CB8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8F-4258-8E83-FFADB893CB8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8F-4258-8E83-FFADB893CB8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68F-4258-8E83-FFADB893CB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8F-4258-8E83-FFADB893CB87}"/>
              </c:ext>
            </c:extLst>
          </c:dPt>
          <c:cat>
            <c:strRef>
              <c:f>Sheet2!$A$2:$A$6</c:f>
              <c:strCache>
                <c:ptCount val="5"/>
                <c:pt idx="0">
                  <c:v>Very favorable impression</c:v>
                </c:pt>
                <c:pt idx="1">
                  <c:v>Somewhat favorable impression</c:v>
                </c:pt>
                <c:pt idx="2">
                  <c:v>Somewhat unfavorable impression</c:v>
                </c:pt>
                <c:pt idx="3">
                  <c:v>Very unfavorable impression</c:v>
                </c:pt>
                <c:pt idx="4">
                  <c:v>Neither / Don’t know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2.9</c:v>
                </c:pt>
                <c:pt idx="1">
                  <c:v>11.8</c:v>
                </c:pt>
                <c:pt idx="2">
                  <c:v>36.1</c:v>
                </c:pt>
                <c:pt idx="3">
                  <c:v>34</c:v>
                </c:pt>
                <c:pt idx="4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F-4258-8E83-FFADB893C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48194479"/>
        <c:axId val="448197359"/>
      </c:barChart>
      <c:catAx>
        <c:axId val="44819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8197359"/>
        <c:crosses val="autoZero"/>
        <c:auto val="1"/>
        <c:lblAlgn val="ctr"/>
        <c:lblOffset val="100"/>
        <c:noMultiLvlLbl val="0"/>
      </c:catAx>
      <c:valAx>
        <c:axId val="44819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819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Perceived military threat by country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 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3279"/>
        <c:axId val="614916959"/>
      </c:barChart>
      <c:catAx>
        <c:axId val="61493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16959"/>
        <c:crosses val="autoZero"/>
        <c:auto val="1"/>
        <c:lblAlgn val="ctr"/>
        <c:lblOffset val="100"/>
        <c:noMultiLvlLbl val="0"/>
      </c:catAx>
      <c:valAx>
        <c:axId val="61491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Japan's financial burdens for the costs of maintaining American troops in Japan </a:t>
            </a:r>
            <a:r>
              <a:rPr lang="en-US" altLang="ja-JP" dirty="0"/>
              <a:t>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FC-4388-BFE2-9AAE75F92CB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BFC-4388-BFE2-9AAE75F92C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FC-4388-BFE2-9AAE75F92C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BFC-4388-BFE2-9AAE75F92CB3}"/>
              </c:ext>
            </c:extLst>
          </c:dPt>
          <c:cat>
            <c:strRef>
              <c:f>Sheet10!$A$2:$A$5</c:f>
              <c:strCache>
                <c:ptCount val="4"/>
                <c:pt idx="0">
                  <c:v>Japan should bear more</c:v>
                </c:pt>
                <c:pt idx="1">
                  <c:v>The current level is appropriate</c:v>
                </c:pt>
                <c:pt idx="2">
                  <c:v>Japan is bearing too much</c:v>
                </c:pt>
                <c:pt idx="3">
                  <c:v>Don’t know</c:v>
                </c:pt>
              </c:strCache>
            </c:strRef>
          </c:cat>
          <c:val>
            <c:numRef>
              <c:f>Sheet10!$B$2:$B$5</c:f>
              <c:numCache>
                <c:formatCode>General</c:formatCode>
                <c:ptCount val="4"/>
                <c:pt idx="0">
                  <c:v>3.7</c:v>
                </c:pt>
                <c:pt idx="1">
                  <c:v>19.8</c:v>
                </c:pt>
                <c:pt idx="2">
                  <c:v>56.7</c:v>
                </c:pt>
                <c:pt idx="3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C-4388-BFE2-9AAE75F92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9519"/>
        <c:axId val="614938079"/>
      </c:barChart>
      <c:catAx>
        <c:axId val="6149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8079"/>
        <c:crosses val="autoZero"/>
        <c:auto val="1"/>
        <c:lblAlgn val="ctr"/>
        <c:lblOffset val="100"/>
        <c:noMultiLvlLbl val="0"/>
      </c:catAx>
      <c:valAx>
        <c:axId val="61493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F-40FA-8BDB-32727E17A953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F-40FA-8BDB-32727E17A953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F-40FA-8BDB-32727E17A953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F-40FA-8BDB-32727E17A953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FF-40FA-8BDB-32727E17A9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FF-40FA-8BDB-32727E17A95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FF-40FA-8BDB-32727E17A95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FF-40FA-8BDB-32727E17A95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FF-40FA-8BDB-32727E17A95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altLang="ja-JP" sz="11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FF-40FA-8BDB-32727E17A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Sheet11!$A$2:$A$6</c:f>
              <c:strCache>
                <c:ptCount val="5"/>
                <c:pt idx="0">
                  <c:v>Japan should significantly increase its defense budget</c:v>
                </c:pt>
                <c:pt idx="1">
                  <c:v>Japan should moderately increase its defense budget</c:v>
                </c:pt>
                <c:pt idx="2">
                  <c:v>Japan should maintain its defense budget at the current level</c:v>
                </c:pt>
                <c:pt idx="3">
                  <c:v>Japan should reduce its defense budget</c:v>
                </c:pt>
                <c:pt idx="4">
                  <c:v>Neither / No opinion</c:v>
                </c:pt>
              </c:strCache>
            </c:strRef>
          </c:cat>
          <c:val>
            <c:numRef>
              <c:f>Sheet11!$B$2:$B$6</c:f>
              <c:numCache>
                <c:formatCode>General</c:formatCode>
                <c:ptCount val="5"/>
                <c:pt idx="0">
                  <c:v>7.3</c:v>
                </c:pt>
                <c:pt idx="1">
                  <c:v>26.4</c:v>
                </c:pt>
                <c:pt idx="2">
                  <c:v>32.9</c:v>
                </c:pt>
                <c:pt idx="3">
                  <c:v>16.899999999999999</c:v>
                </c:pt>
                <c:pt idx="4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FF-40FA-8BDB-32727E17A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31359"/>
        <c:axId val="614948639"/>
      </c:barChart>
      <c:catAx>
        <c:axId val="61493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700"/>
              </a:lnSpc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48639"/>
        <c:crosses val="autoZero"/>
        <c:auto val="1"/>
        <c:lblAlgn val="ctr"/>
        <c:lblOffset val="100"/>
        <c:noMultiLvlLbl val="0"/>
      </c:catAx>
      <c:valAx>
        <c:axId val="61494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3135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Perceived military threat by country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 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3279"/>
        <c:axId val="614916959"/>
      </c:barChart>
      <c:catAx>
        <c:axId val="61493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16959"/>
        <c:crosses val="autoZero"/>
        <c:auto val="1"/>
        <c:lblAlgn val="ctr"/>
        <c:lblOffset val="100"/>
        <c:noMultiLvlLbl val="0"/>
      </c:catAx>
      <c:valAx>
        <c:axId val="61491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Japan's financial burdens for the costs of maintaining American troops in Japan </a:t>
            </a:r>
            <a:r>
              <a:rPr lang="en-US" altLang="ja-JP" dirty="0"/>
              <a:t>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9519"/>
        <c:axId val="614938079"/>
      </c:barChart>
      <c:catAx>
        <c:axId val="6149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8079"/>
        <c:crosses val="autoZero"/>
        <c:auto val="1"/>
        <c:lblAlgn val="ctr"/>
        <c:lblOffset val="100"/>
        <c:noMultiLvlLbl val="0"/>
      </c:catAx>
      <c:valAx>
        <c:axId val="61493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D-455B-8F32-8E35E1AE0326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D-455B-8F32-8E35E1AE0326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D-455B-8F32-8E35E1AE0326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5D-455B-8F32-8E35E1AE0326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5D-455B-8F32-8E35E1AE0326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altLang="ja-JP"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1.4</c:v>
                </c:pt>
                <c:pt idx="1">
                  <c:v>6.1</c:v>
                </c:pt>
                <c:pt idx="2">
                  <c:v>37.299999999999997</c:v>
                </c:pt>
                <c:pt idx="3">
                  <c:v>39.200000000000003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5D-455B-8F32-8E35E1AE0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48180559"/>
        <c:axId val="448181039"/>
      </c:barChart>
      <c:catAx>
        <c:axId val="44818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48181039"/>
        <c:crosses val="autoZero"/>
        <c:auto val="1"/>
        <c:lblAlgn val="ctr"/>
        <c:lblOffset val="100"/>
        <c:noMultiLvlLbl val="0"/>
      </c:catAx>
      <c:valAx>
        <c:axId val="44818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4818055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Japan’s defense budget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A4-4CF9-971E-4B0D2B9B1BC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8A4-4CF9-971E-4B0D2B9B1BC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A4-4CF9-971E-4B0D2B9B1BC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A4-4CF9-971E-4B0D2B9B1BC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A4-4CF9-971E-4B0D2B9B1B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Sheet11!$A$2:$A$6</c:f>
              <c:strCache>
                <c:ptCount val="5"/>
                <c:pt idx="0">
                  <c:v>Japan should significantly increase its defense budget</c:v>
                </c:pt>
                <c:pt idx="1">
                  <c:v>Japan should moderately increase its defense budget</c:v>
                </c:pt>
                <c:pt idx="2">
                  <c:v>Japan should maintain its defense budget at the current level</c:v>
                </c:pt>
                <c:pt idx="3">
                  <c:v>Japan should reduce its defense budget</c:v>
                </c:pt>
                <c:pt idx="4">
                  <c:v>Neither / No opinion</c:v>
                </c:pt>
              </c:strCache>
            </c:strRef>
          </c:cat>
          <c:val>
            <c:numRef>
              <c:f>Sheet11!$B$2:$B$6</c:f>
              <c:numCache>
                <c:formatCode>General</c:formatCode>
                <c:ptCount val="5"/>
                <c:pt idx="0">
                  <c:v>7.3</c:v>
                </c:pt>
                <c:pt idx="1">
                  <c:v>26.4</c:v>
                </c:pt>
                <c:pt idx="2">
                  <c:v>32.9</c:v>
                </c:pt>
                <c:pt idx="3">
                  <c:v>16.899999999999999</c:v>
                </c:pt>
                <c:pt idx="4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4-4CF9-971E-4B0D2B9B1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1359"/>
        <c:axId val="614948639"/>
      </c:barChart>
      <c:catAx>
        <c:axId val="61493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48639"/>
        <c:crosses val="autoZero"/>
        <c:auto val="1"/>
        <c:lblAlgn val="ctr"/>
        <c:lblOffset val="100"/>
        <c:noMultiLvlLbl val="0"/>
      </c:catAx>
      <c:valAx>
        <c:axId val="61494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Sheet12!$B$1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3-463A-9E02-DEEF6987AF96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B3-463A-9E02-DEEF6987AF96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B3-463A-9E02-DEEF6987AF96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FB3-463A-9E02-DEEF6987AF96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FB3-463A-9E02-DEEF6987AF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Sheet12!$B$2:$B$6</c:f>
              <c:numCache>
                <c:formatCode>General</c:formatCode>
                <c:ptCount val="5"/>
                <c:pt idx="0">
                  <c:v>3.6</c:v>
                </c:pt>
                <c:pt idx="1">
                  <c:v>29.6</c:v>
                </c:pt>
                <c:pt idx="2">
                  <c:v>33.9</c:v>
                </c:pt>
                <c:pt idx="3">
                  <c:v>15.5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B3-463A-9E02-DEEF6987A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46719"/>
        <c:axId val="614947679"/>
      </c:barChart>
      <c:catAx>
        <c:axId val="61494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47679"/>
        <c:crosses val="autoZero"/>
        <c:auto val="1"/>
        <c:lblAlgn val="ctr"/>
        <c:lblOffset val="100"/>
        <c:noMultiLvlLbl val="0"/>
      </c:catAx>
      <c:valAx>
        <c:axId val="61494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467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Japan's financial burdens for the costs of maintaining American troops in Japan </a:t>
            </a:r>
            <a:r>
              <a:rPr lang="en-US" altLang="ja-JP" dirty="0"/>
              <a:t>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9519"/>
        <c:axId val="614938079"/>
      </c:barChart>
      <c:catAx>
        <c:axId val="6149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8079"/>
        <c:crosses val="autoZero"/>
        <c:auto val="1"/>
        <c:lblAlgn val="ctr"/>
        <c:lblOffset val="100"/>
        <c:noMultiLvlLbl val="0"/>
      </c:catAx>
      <c:valAx>
        <c:axId val="61493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U.S. nuclear umbrella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Sheet12!$B$1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8-4357-B9EF-34FB86C0844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B8-4357-B9EF-34FB86C0844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B8-4357-B9EF-34FB86C0844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B8-4357-B9EF-34FB86C0844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B8-4357-B9EF-34FB86C0844E}"/>
              </c:ext>
            </c:extLst>
          </c:dPt>
          <c:cat>
            <c:strRef>
              <c:f>Sheet12!$A$2:$A$6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Sheet12!$B$2:$B$6</c:f>
              <c:numCache>
                <c:formatCode>General</c:formatCode>
                <c:ptCount val="5"/>
                <c:pt idx="0">
                  <c:v>3.6</c:v>
                </c:pt>
                <c:pt idx="1">
                  <c:v>29.6</c:v>
                </c:pt>
                <c:pt idx="2">
                  <c:v>33.9</c:v>
                </c:pt>
                <c:pt idx="3">
                  <c:v>15.5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8-4357-B9EF-34FB86C08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46719"/>
        <c:axId val="614947679"/>
      </c:barChart>
      <c:catAx>
        <c:axId val="61494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47679"/>
        <c:crosses val="autoZero"/>
        <c:auto val="1"/>
        <c:lblAlgn val="ctr"/>
        <c:lblOffset val="100"/>
        <c:noMultiLvlLbl val="0"/>
      </c:catAx>
      <c:valAx>
        <c:axId val="61494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46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B-4F35-9A71-399AE624DE4F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B-4F35-9A71-399AE624DE4F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BB-4F35-9A71-399AE624DE4F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BB-4F35-9A71-399AE624DE4F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BB-4F35-9A71-399AE624DE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Sheet13!$A$2:$A$6</c:f>
              <c:strCache>
                <c:ptCount val="5"/>
                <c:pt idx="0">
                  <c:v>Oppose Japan–South Korea security cooperation even in response to North Korea</c:v>
                </c:pt>
                <c:pt idx="1">
                  <c:v>Information sharing between Japan and South Korea is necessary to respond to North Korea’s military threat</c:v>
                </c:pt>
                <c:pt idx="2">
                  <c:v>In addition to information sharing, strategic dialogues and policy consultations for joint response are necessary</c:v>
                </c:pt>
                <c:pt idx="3">
                  <c:v>In the future, building an alliance between Japan and South Korea should also be considered</c:v>
                </c:pt>
                <c:pt idx="4">
                  <c:v>Don’t know</c:v>
                </c:pt>
              </c:strCache>
            </c:strRef>
          </c:cat>
          <c:val>
            <c:numRef>
              <c:f>Sheet13!$B$2:$B$6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42.5</c:v>
                </c:pt>
                <c:pt idx="2">
                  <c:v>17.8</c:v>
                </c:pt>
                <c:pt idx="3">
                  <c:v>12.3</c:v>
                </c:pt>
                <c:pt idx="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BB-4F35-9A71-399AE624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59679"/>
        <c:axId val="614950079"/>
      </c:barChart>
      <c:catAx>
        <c:axId val="61495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100"/>
              </a:lnSpc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50079"/>
        <c:crosses val="autoZero"/>
        <c:auto val="1"/>
        <c:lblAlgn val="ctr"/>
        <c:lblOffset val="100"/>
        <c:noMultiLvlLbl val="0"/>
      </c:catAx>
      <c:valAx>
        <c:axId val="61495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596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Views on Tariff Policies </a:t>
            </a:r>
            <a:r>
              <a:rPr lang="en-US" altLang="ja-JP" dirty="0"/>
              <a:t>(%)</a:t>
            </a:r>
            <a:r>
              <a:rPr lang="ja-JP" altLang="en-US" dirty="0"/>
              <a:t>　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</a:t>
            </a:r>
            <a:r>
              <a:rPr lang="ja-JP" altLang="en-US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）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F-4F5B-AAFF-5612ECECC18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AF-4F5B-AAFF-5612ECECC18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F-4F5B-AAFF-5612ECECC18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AF-4F5B-AAFF-5612ECECC18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AF-4F5B-AAFF-5612ECECC183}"/>
              </c:ext>
            </c:extLst>
          </c:dPt>
          <c:cat>
            <c:strRef>
              <c:f>Sheet3!$A$2:$A$6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1.4</c:v>
                </c:pt>
                <c:pt idx="1">
                  <c:v>6.1</c:v>
                </c:pt>
                <c:pt idx="2">
                  <c:v>37.299999999999997</c:v>
                </c:pt>
                <c:pt idx="3">
                  <c:v>39.200000000000003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F-4F5B-AAFF-5612ECECC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48180559"/>
        <c:axId val="448181039"/>
      </c:barChart>
      <c:catAx>
        <c:axId val="44818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8181039"/>
        <c:crosses val="autoZero"/>
        <c:auto val="1"/>
        <c:lblAlgn val="ctr"/>
        <c:lblOffset val="100"/>
        <c:noMultiLvlLbl val="0"/>
      </c:catAx>
      <c:valAx>
        <c:axId val="44818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8180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Japan's financial burdens for the costs of maintaining American troops in Japan </a:t>
            </a:r>
            <a:r>
              <a:rPr lang="en-US" altLang="ja-JP" dirty="0"/>
              <a:t>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9519"/>
        <c:axId val="614938079"/>
      </c:barChart>
      <c:catAx>
        <c:axId val="6149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8079"/>
        <c:crosses val="autoZero"/>
        <c:auto val="1"/>
        <c:lblAlgn val="ctr"/>
        <c:lblOffset val="100"/>
        <c:noMultiLvlLbl val="0"/>
      </c:catAx>
      <c:valAx>
        <c:axId val="61493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Japan–South Korea security cooperation regarding North Korea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Sheet13!$B$1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E0-4849-BBCF-48B704EE687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E0-4849-BBCF-48B704EE687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0-4849-BBCF-48B704EE687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E0-4849-BBCF-48B704EE687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E0-4849-BBCF-48B704EE6878}"/>
              </c:ext>
            </c:extLst>
          </c:dPt>
          <c:cat>
            <c:strRef>
              <c:f>Sheet13!$A$2:$A$6</c:f>
              <c:strCache>
                <c:ptCount val="5"/>
                <c:pt idx="0">
                  <c:v>Oppose Japan–South Korea security cooperation even in response to North Korea</c:v>
                </c:pt>
                <c:pt idx="1">
                  <c:v>Information sharing between Japan and South Korea is necessary to respond to North Korea’s military threat</c:v>
                </c:pt>
                <c:pt idx="2">
                  <c:v>In addition to information sharing, strategic dialogues and policy consultations for joint response are necessary</c:v>
                </c:pt>
                <c:pt idx="3">
                  <c:v>In the future, building an alliance between Japan and South Korea should also be considered</c:v>
                </c:pt>
                <c:pt idx="4">
                  <c:v>Don’t know</c:v>
                </c:pt>
              </c:strCache>
            </c:strRef>
          </c:cat>
          <c:val>
            <c:numRef>
              <c:f>Sheet13!$B$2:$B$6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42.5</c:v>
                </c:pt>
                <c:pt idx="2">
                  <c:v>17.8</c:v>
                </c:pt>
                <c:pt idx="3">
                  <c:v>12.3</c:v>
                </c:pt>
                <c:pt idx="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0-4849-BBCF-48B704EE6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59679"/>
        <c:axId val="614950079"/>
      </c:barChart>
      <c:catAx>
        <c:axId val="61495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50079"/>
        <c:crosses val="autoZero"/>
        <c:auto val="1"/>
        <c:lblAlgn val="ctr"/>
        <c:lblOffset val="100"/>
        <c:noMultiLvlLbl val="0"/>
      </c:catAx>
      <c:valAx>
        <c:axId val="61495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5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Sheet14!$B$1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9-4294-AF96-02838DD67291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9-4294-AF96-02838DD67291}"/>
              </c:ext>
            </c:extLst>
          </c:dPt>
          <c:dPt>
            <c:idx val="2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39-4294-AF96-02838DD672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Sheet14!$A$2:$A$4</c:f>
              <c:strCache>
                <c:ptCount val="3"/>
                <c:pt idx="0">
                  <c:v>Think it is likely</c:v>
                </c:pt>
                <c:pt idx="1">
                  <c:v>Think it is unlikely</c:v>
                </c:pt>
                <c:pt idx="2">
                  <c:v>Don’t know</c:v>
                </c:pt>
              </c:strCache>
            </c:strRef>
          </c:cat>
          <c:val>
            <c:numRef>
              <c:f>Sheet14!$B$2:$B$4</c:f>
              <c:numCache>
                <c:formatCode>General</c:formatCode>
                <c:ptCount val="3"/>
                <c:pt idx="0">
                  <c:v>42.1</c:v>
                </c:pt>
                <c:pt idx="1">
                  <c:v>18.7</c:v>
                </c:pt>
                <c:pt idx="2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39-4294-AF96-02838DD67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64959"/>
        <c:axId val="614965919"/>
      </c:barChart>
      <c:catAx>
        <c:axId val="61496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65919"/>
        <c:crosses val="autoZero"/>
        <c:auto val="1"/>
        <c:lblAlgn val="ctr"/>
        <c:lblOffset val="100"/>
        <c:noMultiLvlLbl val="0"/>
      </c:catAx>
      <c:valAx>
        <c:axId val="61496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6495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Japan's financial burdens for the costs of maintaining American troops in Japan </a:t>
            </a:r>
            <a:r>
              <a:rPr lang="en-US" altLang="ja-JP" dirty="0"/>
              <a:t>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39519"/>
        <c:axId val="614938079"/>
      </c:barChart>
      <c:catAx>
        <c:axId val="6149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8079"/>
        <c:crosses val="autoZero"/>
        <c:auto val="1"/>
        <c:lblAlgn val="ctr"/>
        <c:lblOffset val="100"/>
        <c:noMultiLvlLbl val="0"/>
      </c:catAx>
      <c:valAx>
        <c:axId val="61493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Likelihood of Taiwan strait armed conflict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Sheet14!$B$1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7D-4095-B6B1-37299D8F035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7D-4095-B6B1-37299D8F035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7D-4095-B6B1-37299D8F0359}"/>
              </c:ext>
            </c:extLst>
          </c:dPt>
          <c:cat>
            <c:strRef>
              <c:f>Sheet14!$A$2:$A$4</c:f>
              <c:strCache>
                <c:ptCount val="3"/>
                <c:pt idx="0">
                  <c:v>Think it is likely</c:v>
                </c:pt>
                <c:pt idx="1">
                  <c:v>Think it is unlikely</c:v>
                </c:pt>
                <c:pt idx="2">
                  <c:v>Don’t know</c:v>
                </c:pt>
              </c:strCache>
            </c:strRef>
          </c:cat>
          <c:val>
            <c:numRef>
              <c:f>Sheet14!$B$2:$B$4</c:f>
              <c:numCache>
                <c:formatCode>General</c:formatCode>
                <c:ptCount val="3"/>
                <c:pt idx="0">
                  <c:v>42.1</c:v>
                </c:pt>
                <c:pt idx="1">
                  <c:v>18.7</c:v>
                </c:pt>
                <c:pt idx="2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D-4095-B6B1-37299D8F0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64959"/>
        <c:axId val="614965919"/>
      </c:barChart>
      <c:catAx>
        <c:axId val="61496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65919"/>
        <c:crosses val="autoZero"/>
        <c:auto val="1"/>
        <c:lblAlgn val="ctr"/>
        <c:lblOffset val="100"/>
        <c:noMultiLvlLbl val="0"/>
      </c:catAx>
      <c:valAx>
        <c:axId val="61496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6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Sheet15!$B$1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6A-43C2-BDDF-CF1C33CCD278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6A-43C2-BDDF-CF1C33CCD27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6A-43C2-BDDF-CF1C33CCD278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6A-43C2-BDDF-CF1C33CCD278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6A-43C2-BDDF-CF1C33CCD2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Sheet15!$A$2:$A$6</c:f>
              <c:strCache>
                <c:ptCount val="5"/>
                <c:pt idx="0">
                  <c:v>Very important</c:v>
                </c:pt>
                <c:pt idx="1">
                  <c:v>Somewhat important</c:v>
                </c:pt>
                <c:pt idx="2">
                  <c:v>Not very important</c:v>
                </c:pt>
                <c:pt idx="3">
                  <c:v>Not important at all</c:v>
                </c:pt>
                <c:pt idx="4">
                  <c:v>Don’t know</c:v>
                </c:pt>
              </c:strCache>
            </c:strRef>
          </c:cat>
          <c:val>
            <c:numRef>
              <c:f>Sheet15!$B$2:$B$6</c:f>
              <c:numCache>
                <c:formatCode>General</c:formatCode>
                <c:ptCount val="5"/>
                <c:pt idx="0">
                  <c:v>38.6</c:v>
                </c:pt>
                <c:pt idx="1">
                  <c:v>38.5</c:v>
                </c:pt>
                <c:pt idx="2">
                  <c:v>4.7</c:v>
                </c:pt>
                <c:pt idx="3">
                  <c:v>1.5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6A-43C2-BDDF-CF1C33CCD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45759"/>
        <c:axId val="614969279"/>
      </c:barChart>
      <c:catAx>
        <c:axId val="61494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700"/>
              </a:lnSpc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69279"/>
        <c:crosses val="autoZero"/>
        <c:auto val="1"/>
        <c:lblAlgn val="ctr"/>
        <c:lblOffset val="100"/>
        <c:noMultiLvlLbl val="0"/>
      </c:catAx>
      <c:valAx>
        <c:axId val="61496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4575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2A298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D6-4F6D-AB3F-B6A88926734B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D6-4F6D-AB3F-B6A88926734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D6-4F6D-AB3F-B6A88926734B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D6-4F6D-AB3F-B6A88926734B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D6-4F6D-AB3F-B6A88926734B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good relationship</c:v>
                </c:pt>
                <c:pt idx="1">
                  <c:v>Somewhat good relationship</c:v>
                </c:pt>
                <c:pt idx="2">
                  <c:v>Somewhat bad relationship</c:v>
                </c:pt>
                <c:pt idx="3">
                  <c:v>Very bad relationship</c:v>
                </c:pt>
                <c:pt idx="4">
                  <c:v>Neither / Cannot say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41</c:v>
                </c:pt>
                <c:pt idx="2">
                  <c:v>31</c:v>
                </c:pt>
                <c:pt idx="3">
                  <c:v>3.9</c:v>
                </c:pt>
                <c:pt idx="4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D6-4F6D-AB3F-B6A889267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2118389439"/>
        <c:axId val="2118384159"/>
      </c:barChart>
      <c:catAx>
        <c:axId val="211838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18384159"/>
        <c:crosses val="autoZero"/>
        <c:auto val="1"/>
        <c:lblAlgn val="ctr"/>
        <c:lblOffset val="100"/>
        <c:noMultiLvlLbl val="0"/>
      </c:catAx>
      <c:valAx>
        <c:axId val="211838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1838943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anumSquareOTF_ac Bold" panose="020B0600000101010101" pitchFamily="34" charset="-127"/>
                <a:ea typeface="NanumSquareOTF_ac Bold" panose="020B0600000101010101" pitchFamily="34" charset="-127"/>
              </a:rPr>
              <a:t>Impression of South Korea </a:t>
            </a:r>
            <a:r>
              <a:rPr lang="en-US" altLang="ja-JP" dirty="0"/>
              <a:t> (%)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187746303"/>
        <c:axId val="187744383"/>
      </c:barChart>
      <c:catAx>
        <c:axId val="18774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4383"/>
        <c:crosses val="autoZero"/>
        <c:auto val="1"/>
        <c:lblAlgn val="ctr"/>
        <c:lblOffset val="100"/>
        <c:noMultiLvlLbl val="0"/>
      </c:catAx>
      <c:valAx>
        <c:axId val="18774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774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Views on Japan-South Korea relations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31647"/>
        <c:axId val="309032607"/>
      </c:barChart>
      <c:catAx>
        <c:axId val="30903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2607"/>
        <c:crosses val="autoZero"/>
        <c:auto val="1"/>
        <c:lblAlgn val="ctr"/>
        <c:lblOffset val="100"/>
        <c:noMultiLvlLbl val="0"/>
      </c:catAx>
      <c:valAx>
        <c:axId val="30903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Taiwan Strait stability to Japan’s security and economy</a:t>
            </a:r>
            <a:r>
              <a:rPr lang="en-US" altLang="ja-JP" dirty="0"/>
              <a:t> 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Sheet15!$B$1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4-4B12-A709-52ED504326A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54-4B12-A709-52ED504326A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54-4B12-A709-52ED504326A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54-4B12-A709-52ED504326A9}"/>
              </c:ext>
            </c:extLst>
          </c:dPt>
          <c:cat>
            <c:strRef>
              <c:f>Sheet15!$A$2:$A$6</c:f>
              <c:strCache>
                <c:ptCount val="5"/>
                <c:pt idx="0">
                  <c:v>Very important</c:v>
                </c:pt>
                <c:pt idx="1">
                  <c:v>Somewhat important</c:v>
                </c:pt>
                <c:pt idx="2">
                  <c:v>Not very important</c:v>
                </c:pt>
                <c:pt idx="3">
                  <c:v>Not important at all</c:v>
                </c:pt>
                <c:pt idx="4">
                  <c:v>Don’t know</c:v>
                </c:pt>
              </c:strCache>
            </c:strRef>
          </c:cat>
          <c:val>
            <c:numRef>
              <c:f>Sheet15!$B$2:$B$6</c:f>
              <c:numCache>
                <c:formatCode>General</c:formatCode>
                <c:ptCount val="5"/>
                <c:pt idx="0">
                  <c:v>38.6</c:v>
                </c:pt>
                <c:pt idx="1">
                  <c:v>38.5</c:v>
                </c:pt>
                <c:pt idx="2">
                  <c:v>4.7</c:v>
                </c:pt>
                <c:pt idx="3">
                  <c:v>1.5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4-4B12-A709-52ED50432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45759"/>
        <c:axId val="614969279"/>
      </c:barChart>
      <c:catAx>
        <c:axId val="61494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69279"/>
        <c:crosses val="autoZero"/>
        <c:auto val="1"/>
        <c:lblAlgn val="ctr"/>
        <c:lblOffset val="100"/>
        <c:noMultiLvlLbl val="0"/>
      </c:catAx>
      <c:valAx>
        <c:axId val="61496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45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Sheet16!$B$1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25-47D9-BAE9-125821825635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25-47D9-BAE9-125821825635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25-47D9-BAE9-125821825635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25-47D9-BAE9-125821825635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25-47D9-BAE9-1258218256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Sheet16!$A$2:$A$6</c:f>
              <c:strCache>
                <c:ptCount val="5"/>
                <c:pt idx="0">
                  <c:v>The U.S. military should intervene militarily to defend Taiwan on its own</c:v>
                </c:pt>
                <c:pt idx="1">
                  <c:v>The U.S. military should intervene militarily in coordination with allies</c:v>
                </c:pt>
                <c:pt idx="2">
                  <c:v>Taiwan should primarily defend itself, with the U.S. providing only indirect support</c:v>
                </c:pt>
                <c:pt idx="3">
                  <c:v>Taiwan and allies should primarily defend themselves, with the U.S. providing only indirect support</c:v>
                </c:pt>
                <c:pt idx="4">
                  <c:v>Neither the U.S. nor its allies should intervene militarily in Taiwan’s defense</c:v>
                </c:pt>
              </c:strCache>
            </c:strRef>
          </c:cat>
          <c:val>
            <c:numRef>
              <c:f>Sheet16!$B$2:$B$6</c:f>
              <c:numCache>
                <c:formatCode>General</c:formatCode>
                <c:ptCount val="5"/>
                <c:pt idx="0">
                  <c:v>9.5</c:v>
                </c:pt>
                <c:pt idx="1">
                  <c:v>41.4</c:v>
                </c:pt>
                <c:pt idx="2">
                  <c:v>22.7</c:v>
                </c:pt>
                <c:pt idx="3">
                  <c:v>12.9</c:v>
                </c:pt>
                <c:pt idx="4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25-47D9-BAE9-125821825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71679"/>
        <c:axId val="614972159"/>
      </c:barChart>
      <c:catAx>
        <c:axId val="61497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200"/>
              </a:lnSpc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72159"/>
        <c:crosses val="autoZero"/>
        <c:auto val="1"/>
        <c:lblAlgn val="ctr"/>
        <c:lblOffset val="100"/>
        <c:noMultiLvlLbl val="0"/>
      </c:catAx>
      <c:valAx>
        <c:axId val="61497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716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U.S. Responses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Sheet16!$B$1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95-402C-8097-B4F5E3F333B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95-402C-8097-B4F5E3F333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95-402C-8097-B4F5E3F333B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095-402C-8097-B4F5E3F333B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95-402C-8097-B4F5E3F333B3}"/>
              </c:ext>
            </c:extLst>
          </c:dPt>
          <c:cat>
            <c:strRef>
              <c:f>Sheet16!$A$2:$A$6</c:f>
              <c:strCache>
                <c:ptCount val="5"/>
                <c:pt idx="0">
                  <c:v>The U.S. military should intervene militarily to defend Taiwan on its own</c:v>
                </c:pt>
                <c:pt idx="1">
                  <c:v>The U.S. military should intervene militarily in coordination with allies</c:v>
                </c:pt>
                <c:pt idx="2">
                  <c:v>Taiwan should primarily defend itself, with the U.S. providing only indirect support</c:v>
                </c:pt>
                <c:pt idx="3">
                  <c:v>Taiwan and allies should primarily defend themselves, with the U.S. providing only indirect support</c:v>
                </c:pt>
                <c:pt idx="4">
                  <c:v>Neither the U.S. nor its allies should intervene militarily in Taiwan’s defense</c:v>
                </c:pt>
              </c:strCache>
            </c:strRef>
          </c:cat>
          <c:val>
            <c:numRef>
              <c:f>Sheet16!$B$2:$B$6</c:f>
              <c:numCache>
                <c:formatCode>General</c:formatCode>
                <c:ptCount val="5"/>
                <c:pt idx="0">
                  <c:v>9.5</c:v>
                </c:pt>
                <c:pt idx="1">
                  <c:v>41.4</c:v>
                </c:pt>
                <c:pt idx="2">
                  <c:v>22.7</c:v>
                </c:pt>
                <c:pt idx="3">
                  <c:v>12.9</c:v>
                </c:pt>
                <c:pt idx="4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5-402C-8097-B4F5E3F33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71679"/>
        <c:axId val="614972159"/>
      </c:barChart>
      <c:catAx>
        <c:axId val="61497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72159"/>
        <c:crosses val="autoZero"/>
        <c:auto val="1"/>
        <c:lblAlgn val="ctr"/>
        <c:lblOffset val="100"/>
        <c:noMultiLvlLbl val="0"/>
      </c:catAx>
      <c:valAx>
        <c:axId val="61497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7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Sheet17!$B$1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E-4657-A1EE-88FB8216B3FF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E-4657-A1EE-88FB8216B3FF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9E-4657-A1EE-88FB8216B3FF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9E-4657-A1EE-88FB8216B3FF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9E-4657-A1EE-88FB8216B3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Sheet17!$B$2:$B$6</c:f>
              <c:numCache>
                <c:formatCode>General</c:formatCode>
                <c:ptCount val="5"/>
                <c:pt idx="0">
                  <c:v>12.9</c:v>
                </c:pt>
                <c:pt idx="1">
                  <c:v>38.799999999999997</c:v>
                </c:pt>
                <c:pt idx="2">
                  <c:v>14.5</c:v>
                </c:pt>
                <c:pt idx="3">
                  <c:v>13.2</c:v>
                </c:pt>
                <c:pt idx="4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9E-4657-A1EE-88FB8216B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45279"/>
        <c:axId val="614963039"/>
      </c:barChart>
      <c:catAx>
        <c:axId val="61494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700"/>
              </a:lnSpc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63039"/>
        <c:crosses val="autoZero"/>
        <c:auto val="1"/>
        <c:lblAlgn val="ctr"/>
        <c:lblOffset val="100"/>
        <c:noMultiLvlLbl val="0"/>
      </c:catAx>
      <c:valAx>
        <c:axId val="61496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452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Trilateral cooperation between Japan, U.S, and South Korea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Sheet17!$B$1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0-426F-8D72-5A13F1D77D4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80-426F-8D72-5A13F1D77D4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0-426F-8D72-5A13F1D77D4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80-426F-8D72-5A13F1D77D4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0-426F-8D72-5A13F1D77D4E}"/>
              </c:ext>
            </c:extLst>
          </c:dPt>
          <c:cat>
            <c:strRef>
              <c:f>Sheet17!$A$2:$A$6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Sheet17!$B$2:$B$6</c:f>
              <c:numCache>
                <c:formatCode>General</c:formatCode>
                <c:ptCount val="5"/>
                <c:pt idx="0">
                  <c:v>12.9</c:v>
                </c:pt>
                <c:pt idx="1">
                  <c:v>38.799999999999997</c:v>
                </c:pt>
                <c:pt idx="2">
                  <c:v>14.5</c:v>
                </c:pt>
                <c:pt idx="3">
                  <c:v>13.2</c:v>
                </c:pt>
                <c:pt idx="4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0-426F-8D72-5A13F1D77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45279"/>
        <c:axId val="614963039"/>
      </c:barChart>
      <c:catAx>
        <c:axId val="61494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63039"/>
        <c:crosses val="autoZero"/>
        <c:auto val="1"/>
        <c:lblAlgn val="ctr"/>
        <c:lblOffset val="100"/>
        <c:noMultiLvlLbl val="0"/>
      </c:catAx>
      <c:valAx>
        <c:axId val="61496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4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800" b="1" i="0" u="none" strike="noStrike" baseline="0" dirty="0"/>
              <a:t>Relationship Evaluation (N=1037)</a:t>
            </a:r>
            <a:endParaRPr lang="en-US" altLang="ja-JP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A5-4565-A26A-FE7BE56D86A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A5-4565-A26A-FE7BE56D86A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5-4565-A26A-FE7BE56D86A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A5-4565-A26A-FE7BE56D86A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A5-4565-A26A-FE7BE56D86A0}"/>
              </c:ext>
            </c:extLst>
          </c:dPt>
          <c:cat>
            <c:strRef>
              <c:f>Sheet1!$A$2:$A$6</c:f>
              <c:strCache>
                <c:ptCount val="5"/>
                <c:pt idx="0">
                  <c:v>Very good relationship</c:v>
                </c:pt>
                <c:pt idx="1">
                  <c:v>Somewhat good relationship</c:v>
                </c:pt>
                <c:pt idx="2">
                  <c:v>Somewhat bad relationship</c:v>
                </c:pt>
                <c:pt idx="3">
                  <c:v>Very bad relationship</c:v>
                </c:pt>
                <c:pt idx="4">
                  <c:v>Neither / Cannot say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41</c:v>
                </c:pt>
                <c:pt idx="2">
                  <c:v>31</c:v>
                </c:pt>
                <c:pt idx="3">
                  <c:v>3.9</c:v>
                </c:pt>
                <c:pt idx="4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A5-4565-A26A-FE7BE56D8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2118389439"/>
        <c:axId val="2118384159"/>
      </c:barChart>
      <c:catAx>
        <c:axId val="211838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8384159"/>
        <c:crosses val="autoZero"/>
        <c:auto val="1"/>
        <c:lblAlgn val="ctr"/>
        <c:lblOffset val="100"/>
        <c:noMultiLvlLbl val="0"/>
      </c:catAx>
      <c:valAx>
        <c:axId val="211838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1838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Sheet18!$B$1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E-43FF-ADF8-5870D3B200F6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E-43FF-ADF8-5870D3B200F6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E-43FF-ADF8-5870D3B200F6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E-43FF-ADF8-5870D3B200F6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1E-43FF-ADF8-5870D3B200F6}"/>
              </c:ext>
            </c:extLst>
          </c:dPt>
          <c:dLbls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Sheet18!$A$2:$A$6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Sheet18!$B$2:$B$6</c:f>
              <c:numCache>
                <c:formatCode>General</c:formatCode>
                <c:ptCount val="5"/>
                <c:pt idx="0">
                  <c:v>3.8</c:v>
                </c:pt>
                <c:pt idx="1">
                  <c:v>25.6</c:v>
                </c:pt>
                <c:pt idx="2">
                  <c:v>31.2</c:v>
                </c:pt>
                <c:pt idx="3">
                  <c:v>19.5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1E-43FF-ADF8-5870D3B20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28479"/>
        <c:axId val="614925119"/>
      </c:barChart>
      <c:catAx>
        <c:axId val="61492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25119"/>
        <c:crosses val="autoZero"/>
        <c:auto val="1"/>
        <c:lblAlgn val="ctr"/>
        <c:lblOffset val="100"/>
        <c:noMultiLvlLbl val="0"/>
      </c:catAx>
      <c:valAx>
        <c:axId val="61492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284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Foreign tourists increase</a:t>
            </a:r>
            <a:r>
              <a:rPr lang="en-US" altLang="ja-JP" dirty="0"/>
              <a:t> </a:t>
            </a:r>
            <a:r>
              <a:rPr lang="en-US" altLang="ja-JP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 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Sheet18!$B$1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CC-4400-9F3A-BE76EAA118B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0CC-4400-9F3A-BE76EAA118B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CC-4400-9F3A-BE76EAA118B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CC-4400-9F3A-BE76EAA118B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CC-4400-9F3A-BE76EAA118B6}"/>
              </c:ext>
            </c:extLst>
          </c:dPt>
          <c:cat>
            <c:strRef>
              <c:f>Sheet18!$A$2:$A$6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Sheet18!$B$2:$B$6</c:f>
              <c:numCache>
                <c:formatCode>General</c:formatCode>
                <c:ptCount val="5"/>
                <c:pt idx="0">
                  <c:v>3.8</c:v>
                </c:pt>
                <c:pt idx="1">
                  <c:v>25.6</c:v>
                </c:pt>
                <c:pt idx="2">
                  <c:v>31.2</c:v>
                </c:pt>
                <c:pt idx="3">
                  <c:v>19.5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C-4400-9F3A-BE76EAA11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28479"/>
        <c:axId val="614925119"/>
      </c:barChart>
      <c:catAx>
        <c:axId val="61492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25119"/>
        <c:crosses val="autoZero"/>
        <c:auto val="1"/>
        <c:lblAlgn val="ctr"/>
        <c:lblOffset val="100"/>
        <c:noMultiLvlLbl val="0"/>
      </c:catAx>
      <c:valAx>
        <c:axId val="61492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2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Sheet19!$B$1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FB-4112-B09A-68E3A53E9CD7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FB-4112-B09A-68E3A53E9CD7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FB-4112-B09A-68E3A53E9CD7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FB-4112-B09A-68E3A53E9CD7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FB-4112-B09A-68E3A53E9C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Sheet19!$B$2:$B$6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18.399999999999999</c:v>
                </c:pt>
                <c:pt idx="2">
                  <c:v>32.1</c:v>
                </c:pt>
                <c:pt idx="3">
                  <c:v>25.7</c:v>
                </c:pt>
                <c:pt idx="4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FB-4112-B09A-68E3A53E9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14975519"/>
        <c:axId val="614975999"/>
      </c:barChart>
      <c:catAx>
        <c:axId val="61497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75999"/>
        <c:crosses val="autoZero"/>
        <c:auto val="1"/>
        <c:lblAlgn val="ctr"/>
        <c:lblOffset val="100"/>
        <c:noMultiLvlLbl val="0"/>
      </c:catAx>
      <c:valAx>
        <c:axId val="61497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14975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Importance of the Japan-South Korea relationship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09027327"/>
        <c:axId val="309033567"/>
      </c:barChart>
      <c:catAx>
        <c:axId val="30902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33567"/>
        <c:crosses val="autoZero"/>
        <c:auto val="1"/>
        <c:lblAlgn val="ctr"/>
        <c:lblOffset val="100"/>
        <c:noMultiLvlLbl val="0"/>
      </c:catAx>
      <c:valAx>
        <c:axId val="30903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902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a typeface="NanumSquareOTF_ac" panose="020B0600000101010101"/>
              </a:rPr>
              <a:t>Foreign residents increase</a:t>
            </a:r>
            <a:r>
              <a:rPr lang="en-US" altLang="ja-JP" dirty="0"/>
              <a:t> (%)</a:t>
            </a:r>
            <a:r>
              <a:rPr lang="en-US" altLang="ja-JP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(N=1037) </a:t>
            </a:r>
            <a:endParaRPr lang="en-US" alt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Sheet19!$B$1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2-4F0C-9291-BB3FDAD461F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2-4F0C-9291-BB3FDAD461F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2-4F0C-9291-BB3FDAD461F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362-4F0C-9291-BB3FDAD461F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2-4F0C-9291-BB3FDAD461F8}"/>
              </c:ext>
            </c:extLst>
          </c:dPt>
          <c:cat>
            <c:strRef>
              <c:f>Sheet19!$A$2:$A$6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Neither / No opinion</c:v>
                </c:pt>
              </c:strCache>
            </c:strRef>
          </c:cat>
          <c:val>
            <c:numRef>
              <c:f>Sheet19!$B$2:$B$6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18.399999999999999</c:v>
                </c:pt>
                <c:pt idx="2">
                  <c:v>32.1</c:v>
                </c:pt>
                <c:pt idx="3">
                  <c:v>25.7</c:v>
                </c:pt>
                <c:pt idx="4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2-4F0C-9291-BB3FDAD46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614975519"/>
        <c:axId val="614975999"/>
      </c:barChart>
      <c:catAx>
        <c:axId val="61497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75999"/>
        <c:crosses val="autoZero"/>
        <c:auto val="1"/>
        <c:lblAlgn val="ctr"/>
        <c:lblOffset val="100"/>
        <c:noMultiLvlLbl val="0"/>
      </c:catAx>
      <c:valAx>
        <c:axId val="61497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497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29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F-4AA1-A135-69E89EA98C19}"/>
              </c:ext>
            </c:extLst>
          </c:dPt>
          <c:dPt>
            <c:idx val="1"/>
            <c:invertIfNegative val="0"/>
            <c:bubble3D val="0"/>
            <c:spPr>
              <a:solidFill>
                <a:srgbClr val="5252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F-4AA1-A135-69E89EA98C1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5F-4AA1-A135-69E89EA98C19}"/>
              </c:ext>
            </c:extLst>
          </c:dPt>
          <c:dPt>
            <c:idx val="3"/>
            <c:invertIfNegative val="0"/>
            <c:bubble3D val="0"/>
            <c:spPr>
              <a:solidFill>
                <a:srgbClr val="A9A9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5F-4AA1-A135-69E89EA98C19}"/>
              </c:ext>
            </c:extLst>
          </c:dPt>
          <c:dPt>
            <c:idx val="4"/>
            <c:invertIfNegative val="0"/>
            <c:bubble3D val="0"/>
            <c:spPr>
              <a:solidFill>
                <a:srgbClr val="D6D6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5F-4AA1-A135-69E89EA98C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Sheet2!$B$4:$B$8</c:f>
              <c:strCache>
                <c:ptCount val="5"/>
                <c:pt idx="0">
                  <c:v>Very important</c:v>
                </c:pt>
                <c:pt idx="1">
                  <c:v>Somewhat important</c:v>
                </c:pt>
                <c:pt idx="2">
                  <c:v>Somewhat unimportant</c:v>
                </c:pt>
                <c:pt idx="3">
                  <c:v>Not important at all</c:v>
                </c:pt>
                <c:pt idx="4">
                  <c:v>Neither / Don’t know</c:v>
                </c:pt>
              </c:strCache>
            </c:strRef>
          </c:cat>
          <c:val>
            <c:numRef>
              <c:f>Sheet2!$C$4:$C$8</c:f>
              <c:numCache>
                <c:formatCode>General</c:formatCode>
                <c:ptCount val="5"/>
                <c:pt idx="0">
                  <c:v>38.799999999999997</c:v>
                </c:pt>
                <c:pt idx="1">
                  <c:v>47.1</c:v>
                </c:pt>
                <c:pt idx="2">
                  <c:v>5.4</c:v>
                </c:pt>
                <c:pt idx="3">
                  <c:v>0.7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5F-4AA1-A135-69E89EA98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09025887"/>
        <c:axId val="309042687"/>
      </c:barChart>
      <c:catAx>
        <c:axId val="30902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09042687"/>
        <c:crosses val="autoZero"/>
        <c:auto val="1"/>
        <c:lblAlgn val="ctr"/>
        <c:lblOffset val="100"/>
        <c:noMultiLvlLbl val="0"/>
      </c:catAx>
      <c:valAx>
        <c:axId val="30904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0902588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>
                <a:latin typeface="Arial"/>
                <a:ea typeface="Arial"/>
                <a:cs typeface="Arial"/>
                <a:sym typeface="Arial"/>
              </a:rPr>
              <a:t>2025 API Public Opinion Poll on International Affairs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5" name="Google Shape;5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9" name="Google Shape;57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5" name="Google Shape;6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4" name="Google Shape;654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3" name="Google Shape;70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4" name="Google Shape;73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7" name="Google Shape;767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8" name="Google Shape;77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1" name="Google Shape;791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2" name="Google Shape;80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3" name="Google Shape;813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4" name="Google Shape;82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4" name="Google Shape;85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2" name="Google Shape;862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3" name="Google Shape;87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3" name="Google Shape;88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2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6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6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8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39.xml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4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0.xml"/><Relationship Id="rId3" Type="http://schemas.openxmlformats.org/officeDocument/2006/relationships/chart" Target="../charts/chart45.xml"/><Relationship Id="rId7" Type="http://schemas.openxmlformats.org/officeDocument/2006/relationships/chart" Target="../charts/chart4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Relationship Id="rId9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52.xml"/><Relationship Id="rId7" Type="http://schemas.openxmlformats.org/officeDocument/2006/relationships/chart" Target="../charts/chart5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7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3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64.xml"/><Relationship Id="rId7" Type="http://schemas.openxmlformats.org/officeDocument/2006/relationships/chart" Target="../charts/chart6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7.xml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4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7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7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7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0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8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chart" Target="../charts/char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3350" y="138550"/>
            <a:ext cx="2282199" cy="99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546" y="2818124"/>
            <a:ext cx="8959273" cy="39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54801" y="1571119"/>
            <a:ext cx="1068240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Japan-South Korea-U.S. Joint Opinion Poll</a:t>
            </a:r>
            <a:endParaRPr sz="4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 Initiative</a:t>
            </a:r>
            <a:endParaRPr sz="3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(Preliminary Version)</a:t>
            </a:r>
            <a:endParaRPr sz="3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3600"/>
            </a:pPr>
            <a:r>
              <a:rPr lang="zh-TW" altLang="en-US" sz="4600" b="1" i="0" dirty="0">
                <a:solidFill>
                  <a:srgbClr val="1F2937"/>
                </a:solidFill>
                <a:effectLst/>
                <a:latin typeface="Helvetica Neue"/>
              </a:rPr>
              <a:t>日米韓国民相互認識調査</a:t>
            </a:r>
            <a:endParaRPr sz="4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アジア・パシフィック・イニシアティブ</a:t>
            </a:r>
            <a:endParaRPr sz="3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</a:t>
            </a:r>
            <a:r>
              <a:rPr lang="en-US" sz="3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速報版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  <a:endParaRPr sz="3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2152650" y="214686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Impression of President Donald Trump 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2149949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Q11. What is your impression of President Donald Trump?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10"/>
          <p:cNvGraphicFramePr/>
          <p:nvPr/>
        </p:nvGraphicFramePr>
        <p:xfrm>
          <a:off x="2476475" y="1800848"/>
          <a:ext cx="7239049" cy="500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1" name="Google Shape;271;p11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2" name="Google Shape;272;p11"/>
          <p:cNvSpPr txBox="1"/>
          <p:nvPr/>
        </p:nvSpPr>
        <p:spPr>
          <a:xfrm>
            <a:off x="1433361" y="0"/>
            <a:ext cx="9333569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Views on Tariff Policies 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1549112" y="993348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Q12. What is your opinion on the introduction of tariffs by a second Trump administration (e.g., tariffs on exports to the U.S. such as automobiles, steel, and aluminum)?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6" name="Google Shape;276;p11"/>
          <p:cNvGraphicFramePr/>
          <p:nvPr/>
        </p:nvGraphicFramePr>
        <p:xfrm>
          <a:off x="1610400" y="2016437"/>
          <a:ext cx="8971200" cy="434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>
            <a:spLocks noGrp="1"/>
          </p:cNvSpPr>
          <p:nvPr>
            <p:ph type="title"/>
          </p:nvPr>
        </p:nvSpPr>
        <p:spPr>
          <a:xfrm>
            <a:off x="2152650" y="214686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Views on Tariff Policies 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2149949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Q12.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your opinion on the introduction of tariffs by a second Trump administration (e.g., tariffs on exports to the U.S. such as automobiles, steel, and aluminum)?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12"/>
          <p:cNvGraphicFramePr/>
          <p:nvPr/>
        </p:nvGraphicFramePr>
        <p:xfrm>
          <a:off x="2238703" y="1706036"/>
          <a:ext cx="7585891" cy="467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2" name="Google Shape;292;p13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3" name="Google Shape;293;p13"/>
          <p:cNvSpPr txBox="1"/>
          <p:nvPr/>
        </p:nvSpPr>
        <p:spPr>
          <a:xfrm>
            <a:off x="1433361" y="0"/>
            <a:ext cx="9333569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Views on Japan-U.S. Relation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1549112" y="993348"/>
            <a:ext cx="9720262" cy="73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Q8. How do you feel about the current relationship between Japan and the United States?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5" name="Google Shape;295;p13"/>
          <p:cNvGraphicFramePr/>
          <p:nvPr/>
        </p:nvGraphicFramePr>
        <p:xfrm>
          <a:off x="1609618" y="2012075"/>
          <a:ext cx="8972764" cy="432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6" name="Google Shape;296;p13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 txBox="1">
            <a:spLocks noGrp="1"/>
          </p:cNvSpPr>
          <p:nvPr>
            <p:ph type="title"/>
          </p:nvPr>
        </p:nvSpPr>
        <p:spPr>
          <a:xfrm>
            <a:off x="2152650" y="214686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Views on Japan-U.S. Relation 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2149949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Q8.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feel about the current relationship between Japan and the United States?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5" name="Google Shape;305;p14"/>
          <p:cNvGraphicFramePr/>
          <p:nvPr/>
        </p:nvGraphicFramePr>
        <p:xfrm>
          <a:off x="2609636" y="1735158"/>
          <a:ext cx="6811766" cy="441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6" name="Google Shape;3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3" name="Google Shape;313;p15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15"/>
          <p:cNvSpPr txBox="1"/>
          <p:nvPr/>
        </p:nvSpPr>
        <p:spPr>
          <a:xfrm>
            <a:off x="1433361" y="0"/>
            <a:ext cx="10642888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the Japan-U.S. relationship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1549112" y="993348"/>
            <a:ext cx="10642888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Q9. How important do you think the current Japan–U.S. relationship is for Japan?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Google Shape;318;p15"/>
          <p:cNvGraphicFramePr/>
          <p:nvPr/>
        </p:nvGraphicFramePr>
        <p:xfrm>
          <a:off x="1610400" y="2020151"/>
          <a:ext cx="8971200" cy="441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title"/>
          </p:nvPr>
        </p:nvSpPr>
        <p:spPr>
          <a:xfrm>
            <a:off x="2153200" y="402735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1"/>
              <a:t>Importance of the Japan-U.S. relationship</a:t>
            </a:r>
            <a:br>
              <a:rPr lang="en-US" sz="2800"/>
            </a:b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 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2149949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Q9.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important do you think the current Japan–U.S. relationship is for Japan?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6" name="Google Shape;326;p16"/>
          <p:cNvGraphicFramePr/>
          <p:nvPr/>
        </p:nvGraphicFramePr>
        <p:xfrm>
          <a:off x="2280864" y="1735158"/>
          <a:ext cx="7161088" cy="464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7" name="Google Shape;32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4" name="Google Shape;334;p17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5" name="Google Shape;335;p17"/>
          <p:cNvSpPr txBox="1"/>
          <p:nvPr/>
        </p:nvSpPr>
        <p:spPr>
          <a:xfrm>
            <a:off x="1433361" y="253337"/>
            <a:ext cx="93335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Outlook on the future relationship between Japan and U.S.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1549112" y="1290503"/>
            <a:ext cx="10642888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Q10. How do you think Japan–U.S. relations will change in the future?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17"/>
          <p:cNvGraphicFramePr/>
          <p:nvPr/>
        </p:nvGraphicFramePr>
        <p:xfrm>
          <a:off x="1610400" y="2015013"/>
          <a:ext cx="8971200" cy="442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"/>
          <p:cNvSpPr txBox="1">
            <a:spLocks noGrp="1"/>
          </p:cNvSpPr>
          <p:nvPr>
            <p:ph type="title"/>
          </p:nvPr>
        </p:nvSpPr>
        <p:spPr>
          <a:xfrm>
            <a:off x="445446" y="524860"/>
            <a:ext cx="8932616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1"/>
              <a:t>Outlook on the future relationship between Japan and U.S.</a:t>
            </a:r>
            <a:br>
              <a:rPr lang="en-US" sz="2800"/>
            </a:b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 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 txBox="1"/>
          <p:nvPr/>
        </p:nvSpPr>
        <p:spPr>
          <a:xfrm>
            <a:off x="2149949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Q10.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think Japan–U.S. relations will change in the future?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7" name="Google Shape;347;p18"/>
          <p:cNvGraphicFramePr/>
          <p:nvPr/>
        </p:nvGraphicFramePr>
        <p:xfrm>
          <a:off x="2691830" y="1735158"/>
          <a:ext cx="6873411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8" name="Google Shape;3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/>
          <p:nvPr/>
        </p:nvSpPr>
        <p:spPr>
          <a:xfrm>
            <a:off x="601005" y="484160"/>
            <a:ext cx="9218917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7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Japan – South Korea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601006" y="1588380"/>
            <a:ext cx="4377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Impression of South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9"/>
          <p:cNvSpPr/>
          <p:nvPr/>
        </p:nvSpPr>
        <p:spPr>
          <a:xfrm rot="5400000">
            <a:off x="5711277" y="-6043871"/>
            <a:ext cx="769442" cy="12423308"/>
          </a:xfrm>
          <a:custGeom>
            <a:avLst/>
            <a:gdLst/>
            <a:ahLst/>
            <a:cxnLst/>
            <a:rect l="l" t="t" r="r" b="b"/>
            <a:pathLst>
              <a:path w="305664" h="4125087" extrusionOk="0">
                <a:moveTo>
                  <a:pt x="0" y="0"/>
                </a:moveTo>
                <a:lnTo>
                  <a:pt x="305664" y="0"/>
                </a:lnTo>
                <a:lnTo>
                  <a:pt x="305664" y="4125087"/>
                </a:lnTo>
                <a:lnTo>
                  <a:pt x="0" y="4125087"/>
                </a:lnTo>
                <a:close/>
              </a:path>
            </a:pathLst>
          </a:custGeom>
          <a:solidFill>
            <a:srgbClr val="2A2986"/>
          </a:solidFill>
          <a:ln>
            <a:noFill/>
          </a:ln>
        </p:spPr>
      </p:sp>
      <p:sp>
        <p:nvSpPr>
          <p:cNvPr id="356" name="Google Shape;356;p19"/>
          <p:cNvSpPr txBox="1"/>
          <p:nvPr/>
        </p:nvSpPr>
        <p:spPr>
          <a:xfrm>
            <a:off x="3075709" y="2956476"/>
            <a:ext cx="2549235" cy="9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disputes over history (e.g., comfort women and forced labor), territorial issues, and coverage of anti-Japanese protests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480291" y="1921997"/>
            <a:ext cx="22629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24.8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2946401" y="1900344"/>
            <a:ext cx="22629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51.0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9"/>
          <p:cNvSpPr txBox="1"/>
          <p:nvPr/>
        </p:nvSpPr>
        <p:spPr>
          <a:xfrm>
            <a:off x="801255" y="2506772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9"/>
          <p:cNvSpPr txBox="1"/>
          <p:nvPr/>
        </p:nvSpPr>
        <p:spPr>
          <a:xfrm>
            <a:off x="3211947" y="2485119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9"/>
          <p:cNvSpPr txBox="1"/>
          <p:nvPr/>
        </p:nvSpPr>
        <p:spPr>
          <a:xfrm>
            <a:off x="480290" y="2939062"/>
            <a:ext cx="2355274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attraction to Korean culture (movies, music, sports, etc.), attractiveness as a travel destination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601005" y="4048877"/>
            <a:ext cx="536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Views on Japan-South Korea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480291" y="4230775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31.8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2946401" y="4209122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40.7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801255" y="4815550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3211947" y="4793897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601005" y="5215008"/>
            <a:ext cx="536568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Importance of the Japan-South Korea relationship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480291" y="577374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54.1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2946401" y="575209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30.2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 txBox="1"/>
          <p:nvPr/>
        </p:nvSpPr>
        <p:spPr>
          <a:xfrm>
            <a:off x="801255" y="6358518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9"/>
          <p:cNvSpPr txBox="1"/>
          <p:nvPr/>
        </p:nvSpPr>
        <p:spPr>
          <a:xfrm>
            <a:off x="3211947" y="6336865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9"/>
          <p:cNvSpPr txBox="1"/>
          <p:nvPr/>
        </p:nvSpPr>
        <p:spPr>
          <a:xfrm>
            <a:off x="6235188" y="1303715"/>
            <a:ext cx="536568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Outlook on the future relationship between Japan and South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9"/>
          <p:cNvSpPr txBox="1"/>
          <p:nvPr/>
        </p:nvSpPr>
        <p:spPr>
          <a:xfrm>
            <a:off x="6235188" y="3664901"/>
            <a:ext cx="595681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Japan’s priority in improving the Japan-South Korea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9"/>
          <p:cNvSpPr txBox="1"/>
          <p:nvPr/>
        </p:nvSpPr>
        <p:spPr>
          <a:xfrm>
            <a:off x="6630324" y="4222489"/>
            <a:ext cx="11360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9"/>
          <p:cNvSpPr txBox="1"/>
          <p:nvPr/>
        </p:nvSpPr>
        <p:spPr>
          <a:xfrm>
            <a:off x="6114474" y="187525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26.2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9"/>
          <p:cNvSpPr txBox="1"/>
          <p:nvPr/>
        </p:nvSpPr>
        <p:spPr>
          <a:xfrm>
            <a:off x="8312085" y="1853597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28.8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6435438" y="2511804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9"/>
          <p:cNvSpPr txBox="1"/>
          <p:nvPr/>
        </p:nvSpPr>
        <p:spPr>
          <a:xfrm>
            <a:off x="8577631" y="2490151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10317658" y="1853597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44.9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9"/>
          <p:cNvSpPr txBox="1"/>
          <p:nvPr/>
        </p:nvSpPr>
        <p:spPr>
          <a:xfrm>
            <a:off x="10583204" y="2490151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8478982" y="4222489"/>
            <a:ext cx="14395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6225312" y="4978563"/>
            <a:ext cx="195810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Restoring mutual trust between the two countries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9"/>
          <p:cNvSpPr txBox="1"/>
          <p:nvPr/>
        </p:nvSpPr>
        <p:spPr>
          <a:xfrm>
            <a:off x="8301822" y="4978563"/>
            <a:ext cx="2172213" cy="9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Building further cooperation in security issues, including North Korea’s nuclear proliferation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896390"/>
            <a:ext cx="4047592" cy="451017"/>
            <a:chOff x="0" y="896390"/>
            <a:chExt cx="4047592" cy="451017"/>
          </a:xfrm>
        </p:grpSpPr>
        <p:sp>
          <p:nvSpPr>
            <p:cNvPr id="97" name="Google Shape;97;p2"/>
            <p:cNvSpPr/>
            <p:nvPr/>
          </p:nvSpPr>
          <p:spPr>
            <a:xfrm rot="5400000">
              <a:off x="2292718" y="-407467"/>
              <a:ext cx="451017" cy="3058731"/>
            </a:xfrm>
            <a:custGeom>
              <a:avLst/>
              <a:gdLst/>
              <a:ahLst/>
              <a:cxnLst/>
              <a:rect l="l" t="t" r="r" b="b"/>
              <a:pathLst>
                <a:path w="167385" h="1015634" extrusionOk="0">
                  <a:moveTo>
                    <a:pt x="83693" y="0"/>
                  </a:moveTo>
                  <a:lnTo>
                    <a:pt x="83693" y="0"/>
                  </a:lnTo>
                  <a:cubicBezTo>
                    <a:pt x="105889" y="0"/>
                    <a:pt x="127177" y="8818"/>
                    <a:pt x="142872" y="24513"/>
                  </a:cubicBezTo>
                  <a:cubicBezTo>
                    <a:pt x="158568" y="40208"/>
                    <a:pt x="167385" y="61496"/>
                    <a:pt x="167385" y="83693"/>
                  </a:cubicBezTo>
                  <a:lnTo>
                    <a:pt x="167385" y="931941"/>
                  </a:lnTo>
                  <a:cubicBezTo>
                    <a:pt x="167385" y="978163"/>
                    <a:pt x="129915" y="1015634"/>
                    <a:pt x="83693" y="1015634"/>
                  </a:cubicBezTo>
                  <a:lnTo>
                    <a:pt x="83693" y="1015634"/>
                  </a:lnTo>
                  <a:cubicBezTo>
                    <a:pt x="37470" y="1015634"/>
                    <a:pt x="0" y="978163"/>
                    <a:pt x="0" y="931941"/>
                  </a:cubicBezTo>
                  <a:lnTo>
                    <a:pt x="0" y="83693"/>
                  </a:lnTo>
                  <a:cubicBezTo>
                    <a:pt x="0" y="37470"/>
                    <a:pt x="37470" y="0"/>
                    <a:pt x="83693" y="0"/>
                  </a:cubicBezTo>
                  <a:close/>
                </a:path>
              </a:pathLst>
            </a:cu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0" y="896390"/>
              <a:ext cx="1689934" cy="450000"/>
            </a:xfrm>
            <a:prstGeom prst="rect">
              <a:avLst/>
            </a:pr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0" y="2375013"/>
            <a:ext cx="4047592" cy="451017"/>
            <a:chOff x="0" y="896390"/>
            <a:chExt cx="4047592" cy="451017"/>
          </a:xfrm>
        </p:grpSpPr>
        <p:sp>
          <p:nvSpPr>
            <p:cNvPr id="100" name="Google Shape;100;p2"/>
            <p:cNvSpPr/>
            <p:nvPr/>
          </p:nvSpPr>
          <p:spPr>
            <a:xfrm rot="5400000">
              <a:off x="2292718" y="-407467"/>
              <a:ext cx="451017" cy="3058731"/>
            </a:xfrm>
            <a:custGeom>
              <a:avLst/>
              <a:gdLst/>
              <a:ahLst/>
              <a:cxnLst/>
              <a:rect l="l" t="t" r="r" b="b"/>
              <a:pathLst>
                <a:path w="167385" h="1015634" extrusionOk="0">
                  <a:moveTo>
                    <a:pt x="83693" y="0"/>
                  </a:moveTo>
                  <a:lnTo>
                    <a:pt x="83693" y="0"/>
                  </a:lnTo>
                  <a:cubicBezTo>
                    <a:pt x="105889" y="0"/>
                    <a:pt x="127177" y="8818"/>
                    <a:pt x="142872" y="24513"/>
                  </a:cubicBezTo>
                  <a:cubicBezTo>
                    <a:pt x="158568" y="40208"/>
                    <a:pt x="167385" y="61496"/>
                    <a:pt x="167385" y="83693"/>
                  </a:cubicBezTo>
                  <a:lnTo>
                    <a:pt x="167385" y="931941"/>
                  </a:lnTo>
                  <a:cubicBezTo>
                    <a:pt x="167385" y="978163"/>
                    <a:pt x="129915" y="1015634"/>
                    <a:pt x="83693" y="1015634"/>
                  </a:cubicBezTo>
                  <a:lnTo>
                    <a:pt x="83693" y="1015634"/>
                  </a:lnTo>
                  <a:cubicBezTo>
                    <a:pt x="37470" y="1015634"/>
                    <a:pt x="0" y="978163"/>
                    <a:pt x="0" y="931941"/>
                  </a:cubicBezTo>
                  <a:lnTo>
                    <a:pt x="0" y="83693"/>
                  </a:lnTo>
                  <a:cubicBezTo>
                    <a:pt x="0" y="37470"/>
                    <a:pt x="37470" y="0"/>
                    <a:pt x="83693" y="0"/>
                  </a:cubicBezTo>
                  <a:close/>
                </a:path>
              </a:pathLst>
            </a:cu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0" y="896390"/>
              <a:ext cx="1689934" cy="450000"/>
            </a:xfrm>
            <a:prstGeom prst="rect">
              <a:avLst/>
            </a:pr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3114833"/>
            <a:ext cx="4047592" cy="451017"/>
            <a:chOff x="0" y="896390"/>
            <a:chExt cx="4047592" cy="451017"/>
          </a:xfrm>
        </p:grpSpPr>
        <p:sp>
          <p:nvSpPr>
            <p:cNvPr id="103" name="Google Shape;103;p2"/>
            <p:cNvSpPr/>
            <p:nvPr/>
          </p:nvSpPr>
          <p:spPr>
            <a:xfrm rot="5400000">
              <a:off x="2292718" y="-407467"/>
              <a:ext cx="451017" cy="3058731"/>
            </a:xfrm>
            <a:custGeom>
              <a:avLst/>
              <a:gdLst/>
              <a:ahLst/>
              <a:cxnLst/>
              <a:rect l="l" t="t" r="r" b="b"/>
              <a:pathLst>
                <a:path w="167385" h="1015634" extrusionOk="0">
                  <a:moveTo>
                    <a:pt x="83693" y="0"/>
                  </a:moveTo>
                  <a:lnTo>
                    <a:pt x="83693" y="0"/>
                  </a:lnTo>
                  <a:cubicBezTo>
                    <a:pt x="105889" y="0"/>
                    <a:pt x="127177" y="8818"/>
                    <a:pt x="142872" y="24513"/>
                  </a:cubicBezTo>
                  <a:cubicBezTo>
                    <a:pt x="158568" y="40208"/>
                    <a:pt x="167385" y="61496"/>
                    <a:pt x="167385" y="83693"/>
                  </a:cubicBezTo>
                  <a:lnTo>
                    <a:pt x="167385" y="931941"/>
                  </a:lnTo>
                  <a:cubicBezTo>
                    <a:pt x="167385" y="978163"/>
                    <a:pt x="129915" y="1015634"/>
                    <a:pt x="83693" y="1015634"/>
                  </a:cubicBezTo>
                  <a:lnTo>
                    <a:pt x="83693" y="1015634"/>
                  </a:lnTo>
                  <a:cubicBezTo>
                    <a:pt x="37470" y="1015634"/>
                    <a:pt x="0" y="978163"/>
                    <a:pt x="0" y="931941"/>
                  </a:cubicBezTo>
                  <a:lnTo>
                    <a:pt x="0" y="83693"/>
                  </a:lnTo>
                  <a:cubicBezTo>
                    <a:pt x="0" y="37470"/>
                    <a:pt x="37470" y="0"/>
                    <a:pt x="83693" y="0"/>
                  </a:cubicBezTo>
                  <a:close/>
                </a:path>
              </a:pathLst>
            </a:cu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0" y="896390"/>
              <a:ext cx="1689934" cy="450000"/>
            </a:xfrm>
            <a:prstGeom prst="rect">
              <a:avLst/>
            </a:pr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0" y="3854653"/>
            <a:ext cx="4047592" cy="451017"/>
            <a:chOff x="0" y="896390"/>
            <a:chExt cx="4047592" cy="451017"/>
          </a:xfrm>
        </p:grpSpPr>
        <p:sp>
          <p:nvSpPr>
            <p:cNvPr id="106" name="Google Shape;106;p2"/>
            <p:cNvSpPr/>
            <p:nvPr/>
          </p:nvSpPr>
          <p:spPr>
            <a:xfrm rot="5400000">
              <a:off x="2292718" y="-407467"/>
              <a:ext cx="451017" cy="3058731"/>
            </a:xfrm>
            <a:custGeom>
              <a:avLst/>
              <a:gdLst/>
              <a:ahLst/>
              <a:cxnLst/>
              <a:rect l="l" t="t" r="r" b="b"/>
              <a:pathLst>
                <a:path w="167385" h="1015634" extrusionOk="0">
                  <a:moveTo>
                    <a:pt x="83693" y="0"/>
                  </a:moveTo>
                  <a:lnTo>
                    <a:pt x="83693" y="0"/>
                  </a:lnTo>
                  <a:cubicBezTo>
                    <a:pt x="105889" y="0"/>
                    <a:pt x="127177" y="8818"/>
                    <a:pt x="142872" y="24513"/>
                  </a:cubicBezTo>
                  <a:cubicBezTo>
                    <a:pt x="158568" y="40208"/>
                    <a:pt x="167385" y="61496"/>
                    <a:pt x="167385" y="83693"/>
                  </a:cubicBezTo>
                  <a:lnTo>
                    <a:pt x="167385" y="931941"/>
                  </a:lnTo>
                  <a:cubicBezTo>
                    <a:pt x="167385" y="978163"/>
                    <a:pt x="129915" y="1015634"/>
                    <a:pt x="83693" y="1015634"/>
                  </a:cubicBezTo>
                  <a:lnTo>
                    <a:pt x="83693" y="1015634"/>
                  </a:lnTo>
                  <a:cubicBezTo>
                    <a:pt x="37470" y="1015634"/>
                    <a:pt x="0" y="978163"/>
                    <a:pt x="0" y="931941"/>
                  </a:cubicBezTo>
                  <a:lnTo>
                    <a:pt x="0" y="83693"/>
                  </a:lnTo>
                  <a:cubicBezTo>
                    <a:pt x="0" y="37470"/>
                    <a:pt x="37470" y="0"/>
                    <a:pt x="83693" y="0"/>
                  </a:cubicBezTo>
                  <a:close/>
                </a:path>
              </a:pathLst>
            </a:cu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0" y="896390"/>
              <a:ext cx="1689934" cy="450000"/>
            </a:xfrm>
            <a:prstGeom prst="rect">
              <a:avLst/>
            </a:pr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0" y="4594472"/>
            <a:ext cx="4047592" cy="451017"/>
            <a:chOff x="0" y="896390"/>
            <a:chExt cx="4047592" cy="451017"/>
          </a:xfrm>
        </p:grpSpPr>
        <p:sp>
          <p:nvSpPr>
            <p:cNvPr id="109" name="Google Shape;109;p2"/>
            <p:cNvSpPr/>
            <p:nvPr/>
          </p:nvSpPr>
          <p:spPr>
            <a:xfrm rot="5400000">
              <a:off x="2292718" y="-407467"/>
              <a:ext cx="451017" cy="3058731"/>
            </a:xfrm>
            <a:custGeom>
              <a:avLst/>
              <a:gdLst/>
              <a:ahLst/>
              <a:cxnLst/>
              <a:rect l="l" t="t" r="r" b="b"/>
              <a:pathLst>
                <a:path w="167385" h="1015634" extrusionOk="0">
                  <a:moveTo>
                    <a:pt x="83693" y="0"/>
                  </a:moveTo>
                  <a:lnTo>
                    <a:pt x="83693" y="0"/>
                  </a:lnTo>
                  <a:cubicBezTo>
                    <a:pt x="105889" y="0"/>
                    <a:pt x="127177" y="8818"/>
                    <a:pt x="142872" y="24513"/>
                  </a:cubicBezTo>
                  <a:cubicBezTo>
                    <a:pt x="158568" y="40208"/>
                    <a:pt x="167385" y="61496"/>
                    <a:pt x="167385" y="83693"/>
                  </a:cubicBezTo>
                  <a:lnTo>
                    <a:pt x="167385" y="931941"/>
                  </a:lnTo>
                  <a:cubicBezTo>
                    <a:pt x="167385" y="978163"/>
                    <a:pt x="129915" y="1015634"/>
                    <a:pt x="83693" y="1015634"/>
                  </a:cubicBezTo>
                  <a:lnTo>
                    <a:pt x="83693" y="1015634"/>
                  </a:lnTo>
                  <a:cubicBezTo>
                    <a:pt x="37470" y="1015634"/>
                    <a:pt x="0" y="978163"/>
                    <a:pt x="0" y="931941"/>
                  </a:cubicBezTo>
                  <a:lnTo>
                    <a:pt x="0" y="83693"/>
                  </a:lnTo>
                  <a:cubicBezTo>
                    <a:pt x="0" y="37470"/>
                    <a:pt x="37470" y="0"/>
                    <a:pt x="83693" y="0"/>
                  </a:cubicBezTo>
                  <a:close/>
                </a:path>
              </a:pathLst>
            </a:cu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896390"/>
              <a:ext cx="1689934" cy="450000"/>
            </a:xfrm>
            <a:prstGeom prst="rect">
              <a:avLst/>
            </a:pr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45311" y="139299"/>
            <a:ext cx="108204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7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Survey Overview</a:t>
            </a:r>
            <a:r>
              <a:rPr lang="en-US" sz="41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(Japan)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121102" y="919287"/>
            <a:ext cx="1940251" cy="33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121102" y="2391413"/>
            <a:ext cx="1940251" cy="33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size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l="8913" r="61693"/>
          <a:stretch/>
        </p:blipFill>
        <p:spPr>
          <a:xfrm>
            <a:off x="8608479" y="565"/>
            <a:ext cx="3583522" cy="6858000"/>
          </a:xfrm>
          <a:custGeom>
            <a:avLst/>
            <a:gdLst/>
            <a:ahLst/>
            <a:cxnLst/>
            <a:rect l="l" t="t" r="r" b="b"/>
            <a:pathLst>
              <a:path w="3787179" h="6858000" extrusionOk="0">
                <a:moveTo>
                  <a:pt x="0" y="0"/>
                </a:moveTo>
                <a:lnTo>
                  <a:pt x="3787179" y="0"/>
                </a:lnTo>
                <a:lnTo>
                  <a:pt x="3787179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964084" y="3127476"/>
            <a:ext cx="2254287" cy="33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Survey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55416" y="4603708"/>
            <a:ext cx="3912729" cy="33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Composition of Respondents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121102" y="3858409"/>
            <a:ext cx="1940251" cy="33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Survey 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2"/>
          <p:cNvGrpSpPr/>
          <p:nvPr/>
        </p:nvGrpSpPr>
        <p:grpSpPr>
          <a:xfrm>
            <a:off x="0" y="1632782"/>
            <a:ext cx="4047592" cy="453428"/>
            <a:chOff x="0" y="1632782"/>
            <a:chExt cx="4047592" cy="453428"/>
          </a:xfrm>
        </p:grpSpPr>
        <p:sp>
          <p:nvSpPr>
            <p:cNvPr id="119" name="Google Shape;119;p2"/>
            <p:cNvSpPr/>
            <p:nvPr/>
          </p:nvSpPr>
          <p:spPr>
            <a:xfrm rot="5400000">
              <a:off x="2292718" y="328925"/>
              <a:ext cx="451017" cy="3058731"/>
            </a:xfrm>
            <a:custGeom>
              <a:avLst/>
              <a:gdLst/>
              <a:ahLst/>
              <a:cxnLst/>
              <a:rect l="l" t="t" r="r" b="b"/>
              <a:pathLst>
                <a:path w="167385" h="1015634" extrusionOk="0">
                  <a:moveTo>
                    <a:pt x="83693" y="0"/>
                  </a:moveTo>
                  <a:lnTo>
                    <a:pt x="83693" y="0"/>
                  </a:lnTo>
                  <a:cubicBezTo>
                    <a:pt x="105889" y="0"/>
                    <a:pt x="127177" y="8818"/>
                    <a:pt x="142872" y="24513"/>
                  </a:cubicBezTo>
                  <a:cubicBezTo>
                    <a:pt x="158568" y="40208"/>
                    <a:pt x="167385" y="61496"/>
                    <a:pt x="167385" y="83693"/>
                  </a:cubicBezTo>
                  <a:lnTo>
                    <a:pt x="167385" y="931941"/>
                  </a:lnTo>
                  <a:cubicBezTo>
                    <a:pt x="167385" y="978163"/>
                    <a:pt x="129915" y="1015634"/>
                    <a:pt x="83693" y="1015634"/>
                  </a:cubicBezTo>
                  <a:lnTo>
                    <a:pt x="83693" y="1015634"/>
                  </a:lnTo>
                  <a:cubicBezTo>
                    <a:pt x="37470" y="1015634"/>
                    <a:pt x="0" y="978163"/>
                    <a:pt x="0" y="931941"/>
                  </a:cubicBezTo>
                  <a:lnTo>
                    <a:pt x="0" y="83693"/>
                  </a:lnTo>
                  <a:cubicBezTo>
                    <a:pt x="0" y="37470"/>
                    <a:pt x="37470" y="0"/>
                    <a:pt x="83693" y="0"/>
                  </a:cubicBezTo>
                  <a:close/>
                </a:path>
              </a:pathLst>
            </a:cu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1636210"/>
              <a:ext cx="1689934" cy="450000"/>
            </a:xfrm>
            <a:prstGeom prst="rect">
              <a:avLst/>
            </a:prstGeom>
            <a:solidFill>
              <a:srgbClr val="2A2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2"/>
          <p:cNvSpPr txBox="1"/>
          <p:nvPr/>
        </p:nvSpPr>
        <p:spPr>
          <a:xfrm>
            <a:off x="746907" y="1655350"/>
            <a:ext cx="2688641" cy="33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5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Sampling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101315" y="889407"/>
            <a:ext cx="36664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Adults aged 18 and 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101315" y="1553361"/>
            <a:ext cx="41467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Proportional selection by gender, and age (as of October 2024)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101315" y="2415347"/>
            <a:ext cx="41467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101315" y="3127476"/>
            <a:ext cx="41467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survey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4101315" y="3839605"/>
            <a:ext cx="41467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2025. 8. 19. ~ 2025. 8. 20.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4132071" y="4592673"/>
            <a:ext cx="16221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6140269" y="4572819"/>
            <a:ext cx="41467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4142804" y="4938030"/>
            <a:ext cx="19089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 48.2%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 51.8%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6140270" y="4926772"/>
            <a:ext cx="244707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20: 2.2%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to 29: 11.2%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to 39: 12.0%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to 49: 15.3%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 to 59: 17.4%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60: 41.9%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 txBox="1"/>
          <p:nvPr/>
        </p:nvSpPr>
        <p:spPr>
          <a:xfrm>
            <a:off x="1981200" y="102586"/>
            <a:ext cx="8229600" cy="8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– South Korea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1981201" y="1040889"/>
            <a:ext cx="8359541" cy="571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Impression of South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24.8%: attraction to Korean culture (movies, music, sports, etc.), attractiveness as a travel destination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51.0%: disputes over history (e.g., comfort women and forced labor), territorial issues, and coverage of anti-Japanese protests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 Japan-South Korea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31.8%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40.7%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the Japan-South Korea relationship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 54.1%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30.2%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Outlook on the future relationship between Japan and South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26.2%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Worse 28.8%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44.9%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Japan’s priority in improving the Japan-South Korea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Restoring mutual trust between the two countries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Building further cooperation in security issues, including North Korea’s nuclear proliferation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8802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7" name="Google Shape;397;p21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8" name="Google Shape;398;p21"/>
          <p:cNvSpPr txBox="1"/>
          <p:nvPr/>
        </p:nvSpPr>
        <p:spPr>
          <a:xfrm>
            <a:off x="1433361" y="0"/>
            <a:ext cx="9333569" cy="8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Impression of South Korea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1549112" y="993348"/>
            <a:ext cx="10642888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Q14. What is your impression of South Korea?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1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2" name="Google Shape;402;p21"/>
          <p:cNvGraphicFramePr/>
          <p:nvPr/>
        </p:nvGraphicFramePr>
        <p:xfrm>
          <a:off x="1610400" y="2013988"/>
          <a:ext cx="8971200" cy="429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"/>
          <p:cNvSpPr txBox="1">
            <a:spLocks noGrp="1"/>
          </p:cNvSpPr>
          <p:nvPr>
            <p:ph type="title"/>
          </p:nvPr>
        </p:nvSpPr>
        <p:spPr>
          <a:xfrm>
            <a:off x="2152650" y="214686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Impression of South Korea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2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Q14. What is your impression of South Korea?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0" name="Google Shape;410;p22"/>
          <p:cNvGraphicFramePr/>
          <p:nvPr/>
        </p:nvGraphicFramePr>
        <p:xfrm>
          <a:off x="2315834" y="1735158"/>
          <a:ext cx="7720815" cy="472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1" name="Google Shape;41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3572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8" name="Google Shape;418;p23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9" name="Google Shape;419;p23"/>
          <p:cNvSpPr txBox="1"/>
          <p:nvPr/>
        </p:nvSpPr>
        <p:spPr>
          <a:xfrm>
            <a:off x="1433361" y="0"/>
            <a:ext cx="9333569" cy="8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Views on Japan-South Korea relations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1549112" y="993348"/>
            <a:ext cx="10642888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Q24. How do you feel about the current relationship between Japan and South Korea?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3" name="Google Shape;423;p23"/>
          <p:cNvGraphicFramePr/>
          <p:nvPr/>
        </p:nvGraphicFramePr>
        <p:xfrm>
          <a:off x="1610400" y="2013988"/>
          <a:ext cx="8971200" cy="438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 txBox="1">
            <a:spLocks noGrp="1"/>
          </p:cNvSpPr>
          <p:nvPr>
            <p:ph type="title"/>
          </p:nvPr>
        </p:nvSpPr>
        <p:spPr>
          <a:xfrm>
            <a:off x="2232891" y="289958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1"/>
              <a:t>Views on Japan-South Korea relations</a:t>
            </a:r>
            <a:br>
              <a:rPr lang="en-US" sz="2800"/>
            </a:b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4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Q24.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feel about the current relationship between Japan and South Korea?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1" name="Google Shape;431;p24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2" name="Google Shape;432;p24"/>
          <p:cNvGraphicFramePr/>
          <p:nvPr/>
        </p:nvGraphicFramePr>
        <p:xfrm>
          <a:off x="2326108" y="1810687"/>
          <a:ext cx="7393994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33" name="Google Shape;43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6635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0" name="Google Shape;440;p25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1" name="Google Shape;441;p25"/>
          <p:cNvSpPr txBox="1"/>
          <p:nvPr/>
        </p:nvSpPr>
        <p:spPr>
          <a:xfrm>
            <a:off x="1433361" y="253337"/>
            <a:ext cx="109328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the Japan-South Korea relationship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5"/>
          <p:cNvSpPr txBox="1"/>
          <p:nvPr/>
        </p:nvSpPr>
        <p:spPr>
          <a:xfrm>
            <a:off x="1549112" y="1259488"/>
            <a:ext cx="10642888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Q25. How important do you think the current Japan–U.S. relationship is for Japan?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5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5" name="Google Shape;445;p25"/>
          <p:cNvGraphicFramePr/>
          <p:nvPr/>
        </p:nvGraphicFramePr>
        <p:xfrm>
          <a:off x="1610400" y="2013988"/>
          <a:ext cx="8971200" cy="438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>
            <a:spLocks noGrp="1"/>
          </p:cNvSpPr>
          <p:nvPr>
            <p:ph type="title"/>
          </p:nvPr>
        </p:nvSpPr>
        <p:spPr>
          <a:xfrm>
            <a:off x="2232891" y="512252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1"/>
              <a:t>Importance of the Japan-South Korea relationship</a:t>
            </a:r>
            <a:br>
              <a:rPr lang="en-US" sz="2800"/>
            </a:br>
            <a:br>
              <a:rPr lang="en-US" sz="2800"/>
            </a:b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6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Q25.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important do you think the current Japan–U.S. relationship is for Japan?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3" name="Google Shape;453;p26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4" name="Google Shape;454;p26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5" name="Google Shape;455;p26"/>
          <p:cNvGraphicFramePr/>
          <p:nvPr/>
        </p:nvGraphicFramePr>
        <p:xfrm>
          <a:off x="2152649" y="1810686"/>
          <a:ext cx="7966941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56" name="Google Shape;45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6123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7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3" name="Google Shape;463;p27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4" name="Google Shape;464;p27"/>
          <p:cNvSpPr txBox="1"/>
          <p:nvPr/>
        </p:nvSpPr>
        <p:spPr>
          <a:xfrm>
            <a:off x="1433361" y="253337"/>
            <a:ext cx="109328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Outlook on the future relationship between Japan and South Korea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7"/>
          <p:cNvSpPr txBox="1"/>
          <p:nvPr/>
        </p:nvSpPr>
        <p:spPr>
          <a:xfrm>
            <a:off x="1549112" y="1259488"/>
            <a:ext cx="10642888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Q28. How do you expect Japan–South Korea relations to change over the next 3–5 years?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7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8" name="Google Shape;468;p27"/>
          <p:cNvGraphicFramePr/>
          <p:nvPr/>
        </p:nvGraphicFramePr>
        <p:xfrm>
          <a:off x="1610400" y="2020106"/>
          <a:ext cx="8971200" cy="438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 txBox="1">
            <a:spLocks noGrp="1"/>
          </p:cNvSpPr>
          <p:nvPr>
            <p:ph type="title"/>
          </p:nvPr>
        </p:nvSpPr>
        <p:spPr>
          <a:xfrm>
            <a:off x="-210983" y="132126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1"/>
              <a:t>Outlook on the future relationship between Japan and South Korea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8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Q28.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do you expect Japan–South Korea relations to change over the next 3–5 years?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8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6" name="Google Shape;476;p28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7" name="Google Shape;477;p28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8" name="Google Shape;478;p28"/>
          <p:cNvGraphicFramePr/>
          <p:nvPr/>
        </p:nvGraphicFramePr>
        <p:xfrm>
          <a:off x="2152649" y="1446236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9" name="Google Shape;479;p28"/>
          <p:cNvGraphicFramePr/>
          <p:nvPr/>
        </p:nvGraphicFramePr>
        <p:xfrm>
          <a:off x="2326107" y="1756313"/>
          <a:ext cx="7530957" cy="477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80" name="Google Shape;48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7143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/>
          <p:nvPr/>
        </p:nvSpPr>
        <p:spPr>
          <a:xfrm>
            <a:off x="1140255" y="615435"/>
            <a:ext cx="115455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7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Views on security and defense issues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9"/>
          <p:cNvSpPr txBox="1"/>
          <p:nvPr/>
        </p:nvSpPr>
        <p:spPr>
          <a:xfrm>
            <a:off x="452455" y="1588380"/>
            <a:ext cx="51446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Perceived military threat by country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/>
          <p:nvPr/>
        </p:nvSpPr>
        <p:spPr>
          <a:xfrm rot="5400000">
            <a:off x="5711277" y="-6043871"/>
            <a:ext cx="769442" cy="12423308"/>
          </a:xfrm>
          <a:custGeom>
            <a:avLst/>
            <a:gdLst/>
            <a:ahLst/>
            <a:cxnLst/>
            <a:rect l="l" t="t" r="r" b="b"/>
            <a:pathLst>
              <a:path w="305664" h="4125087" extrusionOk="0">
                <a:moveTo>
                  <a:pt x="0" y="0"/>
                </a:moveTo>
                <a:lnTo>
                  <a:pt x="305664" y="0"/>
                </a:lnTo>
                <a:lnTo>
                  <a:pt x="305664" y="4125087"/>
                </a:lnTo>
                <a:lnTo>
                  <a:pt x="0" y="4125087"/>
                </a:lnTo>
                <a:close/>
              </a:path>
            </a:pathLst>
          </a:custGeom>
          <a:solidFill>
            <a:srgbClr val="2A2986"/>
          </a:solidFill>
          <a:ln>
            <a:noFill/>
          </a:ln>
        </p:spPr>
      </p:sp>
      <p:sp>
        <p:nvSpPr>
          <p:cNvPr id="488" name="Google Shape;488;p29"/>
          <p:cNvSpPr txBox="1"/>
          <p:nvPr/>
        </p:nvSpPr>
        <p:spPr>
          <a:xfrm>
            <a:off x="331740" y="1921997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9"/>
          <p:cNvSpPr txBox="1"/>
          <p:nvPr/>
        </p:nvSpPr>
        <p:spPr>
          <a:xfrm>
            <a:off x="652704" y="2593464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 txBox="1"/>
          <p:nvPr/>
        </p:nvSpPr>
        <p:spPr>
          <a:xfrm>
            <a:off x="452454" y="4182361"/>
            <a:ext cx="56341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Economically important Country/Region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 txBox="1"/>
          <p:nvPr/>
        </p:nvSpPr>
        <p:spPr>
          <a:xfrm>
            <a:off x="6235188" y="1568575"/>
            <a:ext cx="57074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Japan's financial burdens for the costs of maintaining American troops in Japan (approx. $ 2 billions)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 txBox="1"/>
          <p:nvPr/>
        </p:nvSpPr>
        <p:spPr>
          <a:xfrm>
            <a:off x="6235188" y="4192359"/>
            <a:ext cx="5790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Japan’s defense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 txBox="1"/>
          <p:nvPr/>
        </p:nvSpPr>
        <p:spPr>
          <a:xfrm>
            <a:off x="1792752" y="1921997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9"/>
          <p:cNvSpPr txBox="1"/>
          <p:nvPr/>
        </p:nvSpPr>
        <p:spPr>
          <a:xfrm>
            <a:off x="1848170" y="2593464"/>
            <a:ext cx="16579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North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9"/>
          <p:cNvSpPr txBox="1"/>
          <p:nvPr/>
        </p:nvSpPr>
        <p:spPr>
          <a:xfrm>
            <a:off x="3179229" y="1921997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9"/>
          <p:cNvSpPr txBox="1"/>
          <p:nvPr/>
        </p:nvSpPr>
        <p:spPr>
          <a:xfrm>
            <a:off x="3500193" y="2593464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Russia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9"/>
          <p:cNvSpPr txBox="1"/>
          <p:nvPr/>
        </p:nvSpPr>
        <p:spPr>
          <a:xfrm>
            <a:off x="-65424" y="4666988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9"/>
          <p:cNvSpPr txBox="1"/>
          <p:nvPr/>
        </p:nvSpPr>
        <p:spPr>
          <a:xfrm>
            <a:off x="255540" y="5306228"/>
            <a:ext cx="11268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 txBox="1"/>
          <p:nvPr/>
        </p:nvSpPr>
        <p:spPr>
          <a:xfrm>
            <a:off x="1054164" y="4666988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9"/>
          <p:cNvSpPr txBox="1"/>
          <p:nvPr/>
        </p:nvSpPr>
        <p:spPr>
          <a:xfrm>
            <a:off x="1375128" y="5306228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 txBox="1"/>
          <p:nvPr/>
        </p:nvSpPr>
        <p:spPr>
          <a:xfrm>
            <a:off x="2192032" y="4666988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9"/>
          <p:cNvSpPr txBox="1"/>
          <p:nvPr/>
        </p:nvSpPr>
        <p:spPr>
          <a:xfrm>
            <a:off x="2441285" y="5306228"/>
            <a:ext cx="12702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European countries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 txBox="1"/>
          <p:nvPr/>
        </p:nvSpPr>
        <p:spPr>
          <a:xfrm>
            <a:off x="3250940" y="4666988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9"/>
          <p:cNvSpPr txBox="1"/>
          <p:nvPr/>
        </p:nvSpPr>
        <p:spPr>
          <a:xfrm>
            <a:off x="3500193" y="5306228"/>
            <a:ext cx="12702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ASEAN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 txBox="1"/>
          <p:nvPr/>
        </p:nvSpPr>
        <p:spPr>
          <a:xfrm>
            <a:off x="4266941" y="4666988"/>
            <a:ext cx="1711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9"/>
          <p:cNvSpPr txBox="1"/>
          <p:nvPr/>
        </p:nvSpPr>
        <p:spPr>
          <a:xfrm>
            <a:off x="4516194" y="5306228"/>
            <a:ext cx="12702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 txBox="1"/>
          <p:nvPr/>
        </p:nvSpPr>
        <p:spPr>
          <a:xfrm>
            <a:off x="6114474" y="2691438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56.7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9"/>
          <p:cNvSpPr txBox="1"/>
          <p:nvPr/>
        </p:nvSpPr>
        <p:spPr>
          <a:xfrm>
            <a:off x="8326575" y="2669785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19.8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9"/>
          <p:cNvSpPr txBox="1"/>
          <p:nvPr/>
        </p:nvSpPr>
        <p:spPr>
          <a:xfrm>
            <a:off x="6198241" y="3327992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much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9"/>
          <p:cNvSpPr txBox="1"/>
          <p:nvPr/>
        </p:nvSpPr>
        <p:spPr>
          <a:xfrm>
            <a:off x="8429839" y="3306339"/>
            <a:ext cx="1566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 txBox="1"/>
          <p:nvPr/>
        </p:nvSpPr>
        <p:spPr>
          <a:xfrm>
            <a:off x="10317658" y="2669785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9"/>
          <p:cNvSpPr txBox="1"/>
          <p:nvPr/>
        </p:nvSpPr>
        <p:spPr>
          <a:xfrm>
            <a:off x="10583204" y="3306339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9"/>
          <p:cNvSpPr txBox="1"/>
          <p:nvPr/>
        </p:nvSpPr>
        <p:spPr>
          <a:xfrm>
            <a:off x="6114474" y="470128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33.7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"/>
          <p:cNvSpPr txBox="1"/>
          <p:nvPr/>
        </p:nvSpPr>
        <p:spPr>
          <a:xfrm>
            <a:off x="8326575" y="467963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32.9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9"/>
          <p:cNvSpPr txBox="1"/>
          <p:nvPr/>
        </p:nvSpPr>
        <p:spPr>
          <a:xfrm>
            <a:off x="6198241" y="5337837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9"/>
          <p:cNvSpPr txBox="1"/>
          <p:nvPr/>
        </p:nvSpPr>
        <p:spPr>
          <a:xfrm>
            <a:off x="8429839" y="5316184"/>
            <a:ext cx="1566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9"/>
          <p:cNvSpPr txBox="1"/>
          <p:nvPr/>
        </p:nvSpPr>
        <p:spPr>
          <a:xfrm>
            <a:off x="10317658" y="467963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16.9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9"/>
          <p:cNvSpPr txBox="1"/>
          <p:nvPr/>
        </p:nvSpPr>
        <p:spPr>
          <a:xfrm>
            <a:off x="10583204" y="5316184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601006" y="484160"/>
            <a:ext cx="7573690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7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Japan – U.S.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01006" y="1588380"/>
            <a:ext cx="4377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Impression of the United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 rot="5400000">
            <a:off x="5711277" y="-6043871"/>
            <a:ext cx="769442" cy="12423308"/>
          </a:xfrm>
          <a:custGeom>
            <a:avLst/>
            <a:gdLst/>
            <a:ahLst/>
            <a:cxnLst/>
            <a:rect l="l" t="t" r="r" b="b"/>
            <a:pathLst>
              <a:path w="305664" h="4125087" extrusionOk="0">
                <a:moveTo>
                  <a:pt x="0" y="0"/>
                </a:moveTo>
                <a:lnTo>
                  <a:pt x="305664" y="0"/>
                </a:lnTo>
                <a:lnTo>
                  <a:pt x="305664" y="4125087"/>
                </a:lnTo>
                <a:lnTo>
                  <a:pt x="0" y="4125087"/>
                </a:lnTo>
                <a:close/>
              </a:path>
            </a:pathLst>
          </a:custGeom>
          <a:solidFill>
            <a:srgbClr val="2A2986"/>
          </a:solidFill>
          <a:ln>
            <a:noFill/>
          </a:ln>
        </p:spPr>
      </p:sp>
      <p:sp>
        <p:nvSpPr>
          <p:cNvPr id="138" name="Google Shape;138;p3"/>
          <p:cNvSpPr txBox="1"/>
          <p:nvPr/>
        </p:nvSpPr>
        <p:spPr>
          <a:xfrm>
            <a:off x="3075710" y="2956476"/>
            <a:ext cx="226290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unfavorable view of the U.S. President, U.S. self-centered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480291" y="1921997"/>
            <a:ext cx="22629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40.5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2946401" y="1900344"/>
            <a:ext cx="22629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801255" y="2506772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3211947" y="2485119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480290" y="2939062"/>
            <a:ext cx="2355274" cy="81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U.S. as a key partner for Japan’s security, leadership roles in the international community</a:t>
            </a:r>
            <a:endParaRPr sz="14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1005" y="3972677"/>
            <a:ext cx="5365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Impression of President Donald Trump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480291" y="4230775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14.7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2946401" y="4209122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70.1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801255" y="4815550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3211947" y="4793897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601005" y="5362756"/>
            <a:ext cx="5365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Views on Tariff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480291" y="577374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7.5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2946401" y="575209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76.5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801255" y="6358518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3211947" y="6336865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6235188" y="1591723"/>
            <a:ext cx="5365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Views on Japan-U.S.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6114474" y="1849821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42.4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8312085" y="1828168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6435438" y="2452857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8577631" y="2431204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6235188" y="3437755"/>
            <a:ext cx="59568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Importance of the Japan-U.S. relationship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6114474" y="369585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85.9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8312085" y="367420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6.1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6435438" y="4332407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8577631" y="4310754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6235188" y="5042442"/>
            <a:ext cx="579055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Outlook on the future relationship between Japan and U.S.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6114474" y="5705555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23.6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8312085" y="5683902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44.7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6435438" y="6342109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8577631" y="6320456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10317658" y="5683902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31.6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10583204" y="6320456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title"/>
          </p:nvPr>
        </p:nvSpPr>
        <p:spPr>
          <a:xfrm>
            <a:off x="1798320" y="34007"/>
            <a:ext cx="8229600" cy="89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Views on security and defense issues</a:t>
            </a:r>
            <a:endParaRPr sz="4000"/>
          </a:p>
        </p:txBody>
      </p:sp>
      <p:sp>
        <p:nvSpPr>
          <p:cNvPr id="525" name="Google Shape;525;p30"/>
          <p:cNvSpPr txBox="1">
            <a:spLocks noGrp="1"/>
          </p:cNvSpPr>
          <p:nvPr>
            <p:ph type="body" idx="1"/>
          </p:nvPr>
        </p:nvSpPr>
        <p:spPr>
          <a:xfrm>
            <a:off x="1834415" y="933652"/>
            <a:ext cx="8523171" cy="579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Perceived military threat by country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1. China 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2. North Korea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3. Russia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Economically important Country / region</a:t>
            </a:r>
            <a:endParaRPr sz="1800" b="1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1. United States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2. China 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3. European countries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4. ASEAN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5. India</a:t>
            </a: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Japan's financial burdens for the costs of maintaining American troops in Japan (approx. $ 2 billions)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Too much 56.7%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Appropriate 19.8%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Increase 3.7%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Japan’s defense budget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Increase 33.7%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Maintain 32.9%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Reduce 16.9%</a:t>
            </a:r>
            <a:endParaRPr/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pic>
        <p:nvPicPr>
          <p:cNvPr id="526" name="Google Shape;52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8677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3" name="Google Shape;533;p31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4" name="Google Shape;534;p31"/>
          <p:cNvSpPr txBox="1"/>
          <p:nvPr/>
        </p:nvSpPr>
        <p:spPr>
          <a:xfrm>
            <a:off x="1433361" y="0"/>
            <a:ext cx="9333569" cy="820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Perceived military threat by country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 txBox="1"/>
          <p:nvPr/>
        </p:nvSpPr>
        <p:spPr>
          <a:xfrm>
            <a:off x="1549112" y="993348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Q45. Which of the following countries or regions do you perceive as a threat to Japan?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Please select all that apply.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 txBox="1"/>
          <p:nvPr/>
        </p:nvSpPr>
        <p:spPr>
          <a:xfrm>
            <a:off x="9898855" y="1781886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8" name="Google Shape;538;p31"/>
          <p:cNvGraphicFramePr/>
          <p:nvPr/>
        </p:nvGraphicFramePr>
        <p:xfrm>
          <a:off x="1610400" y="2021462"/>
          <a:ext cx="8971200" cy="422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"/>
          <p:cNvSpPr txBox="1">
            <a:spLocks noGrp="1"/>
          </p:cNvSpPr>
          <p:nvPr>
            <p:ph type="title"/>
          </p:nvPr>
        </p:nvSpPr>
        <p:spPr>
          <a:xfrm>
            <a:off x="724438" y="390914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1"/>
              <a:t>Perceived military threat by country</a:t>
            </a:r>
            <a:br>
              <a:rPr lang="en-US" sz="2800"/>
            </a:b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2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Q45.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of the following countries or regions do you perceive as a threat to Japan?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Please select all that apply?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6" name="Google Shape;546;p32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7" name="Google Shape;547;p32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8" name="Google Shape;548;p32"/>
          <p:cNvGraphicFramePr/>
          <p:nvPr/>
        </p:nvGraphicFramePr>
        <p:xfrm>
          <a:off x="2484475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49" name="Google Shape;549;p32"/>
          <p:cNvGraphicFramePr/>
          <p:nvPr/>
        </p:nvGraphicFramePr>
        <p:xfrm>
          <a:off x="2564524" y="1660143"/>
          <a:ext cx="7062951" cy="495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50" name="Google Shape;550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66634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3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7" name="Google Shape;557;p33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8" name="Google Shape;558;p33"/>
          <p:cNvSpPr txBox="1"/>
          <p:nvPr/>
        </p:nvSpPr>
        <p:spPr>
          <a:xfrm>
            <a:off x="1433361" y="0"/>
            <a:ext cx="10844364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Economically important Country / region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3"/>
          <p:cNvSpPr txBox="1"/>
          <p:nvPr/>
        </p:nvSpPr>
        <p:spPr>
          <a:xfrm>
            <a:off x="1549112" y="993348"/>
            <a:ext cx="10195213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Q35. Which countries or regions do you consider important for Japan in terms of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economy? Please select all that apply.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3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2" name="Google Shape;562;p33"/>
          <p:cNvGraphicFramePr/>
          <p:nvPr/>
        </p:nvGraphicFramePr>
        <p:xfrm>
          <a:off x="1346310" y="2070082"/>
          <a:ext cx="9499380" cy="432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title"/>
          </p:nvPr>
        </p:nvSpPr>
        <p:spPr>
          <a:xfrm>
            <a:off x="724438" y="118946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Economically important Country / region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4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Q35.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countries or regions do you consider important for Japan in terms of the economy?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(Please select all that apply.)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4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0" name="Google Shape;570;p34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1" name="Google Shape;571;p34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2" name="Google Shape;572;p34"/>
          <p:cNvGraphicFramePr/>
          <p:nvPr/>
        </p:nvGraphicFramePr>
        <p:xfrm>
          <a:off x="2270470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73" name="Google Shape;573;p34"/>
          <p:cNvGraphicFramePr/>
          <p:nvPr/>
        </p:nvGraphicFramePr>
        <p:xfrm>
          <a:off x="2588000" y="1705115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74" name="Google Shape;574;p34"/>
          <p:cNvGraphicFramePr/>
          <p:nvPr/>
        </p:nvGraphicFramePr>
        <p:xfrm>
          <a:off x="2802912" y="1835448"/>
          <a:ext cx="6440386" cy="485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75" name="Google Shape;575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77145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2" name="Google Shape;582;p35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83" name="Google Shape;583;p35"/>
          <p:cNvSpPr txBox="1"/>
          <p:nvPr/>
        </p:nvSpPr>
        <p:spPr>
          <a:xfrm>
            <a:off x="1433361" y="253337"/>
            <a:ext cx="109328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Japan's financial burdens for the costs of maintaining American troops in Japan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(approx. $2B)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5"/>
          <p:cNvSpPr txBox="1"/>
          <p:nvPr/>
        </p:nvSpPr>
        <p:spPr>
          <a:xfrm>
            <a:off x="1549112" y="1290405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Q48. Japan bears approximately $2 billion annually for the cost of stationing U.S. forces 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Japan. What do you think about the current level of defense cost-sharing?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5"/>
          <p:cNvSpPr txBox="1"/>
          <p:nvPr/>
        </p:nvSpPr>
        <p:spPr>
          <a:xfrm>
            <a:off x="9898855" y="2401818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7" name="Google Shape;587;p35"/>
          <p:cNvGraphicFramePr/>
          <p:nvPr/>
        </p:nvGraphicFramePr>
        <p:xfrm>
          <a:off x="1610400" y="2009269"/>
          <a:ext cx="8971200" cy="432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6"/>
          <p:cNvSpPr txBox="1">
            <a:spLocks noGrp="1"/>
          </p:cNvSpPr>
          <p:nvPr>
            <p:ph type="title"/>
          </p:nvPr>
        </p:nvSpPr>
        <p:spPr>
          <a:xfrm>
            <a:off x="724438" y="277411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 b="1"/>
              <a:t>Japan's financial burdens for the costs of maintaining </a:t>
            </a:r>
            <a:br>
              <a:rPr lang="en-US" sz="2800" b="1"/>
            </a:br>
            <a:r>
              <a:rPr lang="en-US" sz="2800" b="1"/>
              <a:t>American troops in Japan (approx. $ 2 billions)</a:t>
            </a:r>
            <a:br>
              <a:rPr lang="en-US" sz="2800"/>
            </a:b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6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Q48.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Japan bears approximately $2 billion annually for the cost of stationing U.S. forces in Japan.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What do you think about the current level of defense cost-sharing?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6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5" name="Google Shape;595;p36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6" name="Google Shape;596;p36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97" name="Google Shape;597;p36"/>
          <p:cNvGraphicFramePr/>
          <p:nvPr/>
        </p:nvGraphicFramePr>
        <p:xfrm>
          <a:off x="2270470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8" name="Google Shape;598;p36"/>
          <p:cNvGraphicFramePr/>
          <p:nvPr/>
        </p:nvGraphicFramePr>
        <p:xfrm>
          <a:off x="2588000" y="1705115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99" name="Google Shape;599;p36"/>
          <p:cNvGraphicFramePr/>
          <p:nvPr/>
        </p:nvGraphicFramePr>
        <p:xfrm>
          <a:off x="2387237" y="2057400"/>
          <a:ext cx="6557065" cy="432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00" name="Google Shape;600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08676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7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7" name="Google Shape;607;p37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8" name="Google Shape;608;p37"/>
          <p:cNvSpPr txBox="1"/>
          <p:nvPr/>
        </p:nvSpPr>
        <p:spPr>
          <a:xfrm>
            <a:off x="1433361" y="0"/>
            <a:ext cx="10642888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Japan’s defense budget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7"/>
          <p:cNvSpPr txBox="1"/>
          <p:nvPr/>
        </p:nvSpPr>
        <p:spPr>
          <a:xfrm>
            <a:off x="1549112" y="993348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Q49. The United States has recently requested NATO allies to significantly increase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their defense budgets. What do you think about Japan's defense budget?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7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2" name="Google Shape;612;p37"/>
          <p:cNvGraphicFramePr/>
          <p:nvPr/>
        </p:nvGraphicFramePr>
        <p:xfrm>
          <a:off x="1610400" y="2019472"/>
          <a:ext cx="8971200" cy="452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 txBox="1">
            <a:spLocks noGrp="1"/>
          </p:cNvSpPr>
          <p:nvPr>
            <p:ph type="title"/>
          </p:nvPr>
        </p:nvSpPr>
        <p:spPr>
          <a:xfrm>
            <a:off x="724438" y="366604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100" b="1"/>
              <a:t>Japan’s defense budget</a:t>
            </a:r>
            <a:br>
              <a:rPr lang="en-US" sz="2800"/>
            </a:b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8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Q49.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United States has recently requested NATO allies to significantly increase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their defense budgets. What do you think about Japan's defense budget?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8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20" name="Google Shape;620;p38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1" name="Google Shape;621;p38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2" name="Google Shape;622;p38"/>
          <p:cNvGraphicFramePr/>
          <p:nvPr/>
        </p:nvGraphicFramePr>
        <p:xfrm>
          <a:off x="2270470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3" name="Google Shape;623;p38"/>
          <p:cNvGraphicFramePr/>
          <p:nvPr/>
        </p:nvGraphicFramePr>
        <p:xfrm>
          <a:off x="2588000" y="1705115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24" name="Google Shape;624;p38"/>
          <p:cNvGraphicFramePr/>
          <p:nvPr/>
        </p:nvGraphicFramePr>
        <p:xfrm>
          <a:off x="2387237" y="2057400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25" name="Google Shape;625;p38"/>
          <p:cNvGraphicFramePr/>
          <p:nvPr/>
        </p:nvGraphicFramePr>
        <p:xfrm>
          <a:off x="2577488" y="1961660"/>
          <a:ext cx="7070969" cy="4357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26" name="Google Shape;626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77145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9"/>
          <p:cNvSpPr txBox="1"/>
          <p:nvPr/>
        </p:nvSpPr>
        <p:spPr>
          <a:xfrm>
            <a:off x="601005" y="484160"/>
            <a:ext cx="11545453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7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Views on security and defense issues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9"/>
          <p:cNvSpPr txBox="1"/>
          <p:nvPr/>
        </p:nvSpPr>
        <p:spPr>
          <a:xfrm>
            <a:off x="631711" y="2462477"/>
            <a:ext cx="51446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U.S. nuclear umbrella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9"/>
          <p:cNvSpPr/>
          <p:nvPr/>
        </p:nvSpPr>
        <p:spPr>
          <a:xfrm rot="5400000">
            <a:off x="5711277" y="-6043871"/>
            <a:ext cx="769442" cy="12423308"/>
          </a:xfrm>
          <a:custGeom>
            <a:avLst/>
            <a:gdLst/>
            <a:ahLst/>
            <a:cxnLst/>
            <a:rect l="l" t="t" r="r" b="b"/>
            <a:pathLst>
              <a:path w="305664" h="4125087" extrusionOk="0">
                <a:moveTo>
                  <a:pt x="0" y="0"/>
                </a:moveTo>
                <a:lnTo>
                  <a:pt x="305664" y="0"/>
                </a:lnTo>
                <a:lnTo>
                  <a:pt x="305664" y="4125087"/>
                </a:lnTo>
                <a:lnTo>
                  <a:pt x="0" y="4125087"/>
                </a:lnTo>
                <a:close/>
              </a:path>
            </a:pathLst>
          </a:custGeom>
          <a:solidFill>
            <a:srgbClr val="2A2986"/>
          </a:solidFill>
          <a:ln>
            <a:noFill/>
          </a:ln>
        </p:spPr>
      </p:sp>
      <p:sp>
        <p:nvSpPr>
          <p:cNvPr id="634" name="Google Shape;634;p39"/>
          <p:cNvSpPr txBox="1"/>
          <p:nvPr/>
        </p:nvSpPr>
        <p:spPr>
          <a:xfrm>
            <a:off x="6235188" y="2154722"/>
            <a:ext cx="570743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Japan–South Korea security cooperation regarding North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9"/>
          <p:cNvSpPr txBox="1"/>
          <p:nvPr/>
        </p:nvSpPr>
        <p:spPr>
          <a:xfrm>
            <a:off x="6114474" y="3118844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42.5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9"/>
          <p:cNvSpPr txBox="1"/>
          <p:nvPr/>
        </p:nvSpPr>
        <p:spPr>
          <a:xfrm>
            <a:off x="9088903" y="3097191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60.0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9"/>
          <p:cNvSpPr txBox="1"/>
          <p:nvPr/>
        </p:nvSpPr>
        <p:spPr>
          <a:xfrm>
            <a:off x="9183252" y="2912525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9"/>
          <p:cNvSpPr txBox="1"/>
          <p:nvPr/>
        </p:nvSpPr>
        <p:spPr>
          <a:xfrm>
            <a:off x="814304" y="3118844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33.2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9"/>
          <p:cNvSpPr txBox="1"/>
          <p:nvPr/>
        </p:nvSpPr>
        <p:spPr>
          <a:xfrm>
            <a:off x="3256847" y="3097191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49.4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9"/>
          <p:cNvSpPr txBox="1"/>
          <p:nvPr/>
        </p:nvSpPr>
        <p:spPr>
          <a:xfrm>
            <a:off x="898071" y="3831598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9"/>
          <p:cNvSpPr txBox="1"/>
          <p:nvPr/>
        </p:nvSpPr>
        <p:spPr>
          <a:xfrm>
            <a:off x="3215919" y="3809945"/>
            <a:ext cx="1855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effective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9"/>
          <p:cNvSpPr txBox="1"/>
          <p:nvPr/>
        </p:nvSpPr>
        <p:spPr>
          <a:xfrm>
            <a:off x="9130474" y="3888285"/>
            <a:ext cx="290912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expressed opposition to either Japan or South Korea possessing nuclear weapons.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9"/>
          <p:cNvSpPr txBox="1"/>
          <p:nvPr/>
        </p:nvSpPr>
        <p:spPr>
          <a:xfrm>
            <a:off x="6096000" y="3870871"/>
            <a:ext cx="2687782" cy="9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agree that information sharing between Japan and South Korea is necessary to respond to military threats from North Korea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/>
        </p:nvSpPr>
        <p:spPr>
          <a:xfrm>
            <a:off x="601006" y="484160"/>
            <a:ext cx="7573690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7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Japan – U.S.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601006" y="1588380"/>
            <a:ext cx="4377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Impression of the United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 rot="5400000">
            <a:off x="5711277" y="-6043871"/>
            <a:ext cx="769442" cy="12423308"/>
          </a:xfrm>
          <a:custGeom>
            <a:avLst/>
            <a:gdLst/>
            <a:ahLst/>
            <a:cxnLst/>
            <a:rect l="l" t="t" r="r" b="b"/>
            <a:pathLst>
              <a:path w="305664" h="4125087" extrusionOk="0">
                <a:moveTo>
                  <a:pt x="0" y="0"/>
                </a:moveTo>
                <a:lnTo>
                  <a:pt x="305664" y="0"/>
                </a:lnTo>
                <a:lnTo>
                  <a:pt x="305664" y="4125087"/>
                </a:lnTo>
                <a:lnTo>
                  <a:pt x="0" y="4125087"/>
                </a:lnTo>
                <a:close/>
              </a:path>
            </a:pathLst>
          </a:custGeom>
          <a:solidFill>
            <a:srgbClr val="2A2986"/>
          </a:solidFill>
          <a:ln>
            <a:noFill/>
          </a:ln>
        </p:spPr>
      </p:sp>
      <p:sp>
        <p:nvSpPr>
          <p:cNvPr id="178" name="Google Shape;178;p4"/>
          <p:cNvSpPr txBox="1"/>
          <p:nvPr/>
        </p:nvSpPr>
        <p:spPr>
          <a:xfrm>
            <a:off x="480291" y="1921997"/>
            <a:ext cx="22629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40.5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2946401" y="1900344"/>
            <a:ext cx="22629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801255" y="2506772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3211947" y="2485119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601005" y="3448748"/>
            <a:ext cx="5365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Impression of President Donald Trump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480291" y="3834701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14.7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2946401" y="3813048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70.1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801255" y="4419476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3211947" y="4397823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601005" y="5167264"/>
            <a:ext cx="5365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Views on Tariff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480291" y="572381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7.5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2946401" y="570216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76.5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801255" y="6308588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3211947" y="6286935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235188" y="1591723"/>
            <a:ext cx="5365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Views on Japan-U.S.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6114474" y="1849821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42.4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8312085" y="1828168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6435438" y="2452857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8577631" y="2431204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6235188" y="3437755"/>
            <a:ext cx="59568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Importance of the Japan-U.S. relationship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6114474" y="3779718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85.9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8312085" y="3758065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6.1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6435438" y="4416272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8577631" y="4394619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235188" y="5042442"/>
            <a:ext cx="579055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Outlook on the future relationship between Japan and U.S.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6114474" y="5705555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23.6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8312085" y="5683902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44.7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6435438" y="6342109"/>
            <a:ext cx="1126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8577631" y="6320456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10317658" y="5683902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31.6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10583204" y="6320456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0"/>
          <p:cNvSpPr txBox="1">
            <a:spLocks noGrp="1"/>
          </p:cNvSpPr>
          <p:nvPr>
            <p:ph type="title"/>
          </p:nvPr>
        </p:nvSpPr>
        <p:spPr>
          <a:xfrm>
            <a:off x="-115613" y="15982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Views on security and defense issues</a:t>
            </a:r>
            <a:endParaRPr/>
          </a:p>
        </p:txBody>
      </p:sp>
      <p:sp>
        <p:nvSpPr>
          <p:cNvPr id="649" name="Google Shape;649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U.S. nuclear umbrella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Effective 33.2%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Not effective 49.4%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Japan–South Korea security cooperation regarding North Korea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42.5% agree that information sharing between Japan and South Korea is necessary to respond to military threats from North Korea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Over 60% expressed opposition to either Japan or South Korea possessing nuclear weapons.</a:t>
            </a:r>
            <a:endParaRPr/>
          </a:p>
        </p:txBody>
      </p:sp>
      <p:pic>
        <p:nvPicPr>
          <p:cNvPr id="650" name="Google Shape;65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142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1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7" name="Google Shape;657;p41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8" name="Google Shape;658;p41"/>
          <p:cNvSpPr txBox="1"/>
          <p:nvPr/>
        </p:nvSpPr>
        <p:spPr>
          <a:xfrm>
            <a:off x="1433361" y="0"/>
            <a:ext cx="10642888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nuclear umbrella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1"/>
          <p:cNvSpPr txBox="1"/>
          <p:nvPr/>
        </p:nvSpPr>
        <p:spPr>
          <a:xfrm>
            <a:off x="1549112" y="993348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Q46. Do you think the U.S. 'nuclear umbrella' sufficiently protects Japan’s security against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military threats from China and North Korea?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41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2" name="Google Shape;662;p41"/>
          <p:cNvGraphicFramePr/>
          <p:nvPr/>
        </p:nvGraphicFramePr>
        <p:xfrm>
          <a:off x="1610400" y="2030416"/>
          <a:ext cx="8971200" cy="430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2"/>
          <p:cNvSpPr txBox="1">
            <a:spLocks noGrp="1"/>
          </p:cNvSpPr>
          <p:nvPr>
            <p:ph type="title"/>
          </p:nvPr>
        </p:nvSpPr>
        <p:spPr>
          <a:xfrm>
            <a:off x="724438" y="240070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U.S. nuclear umbrella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42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Q46.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you think the U.S. 'nuclear umbrella' sufficiently protects Japan’s security against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military threats from China and North Korea?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42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0" name="Google Shape;670;p42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71" name="Google Shape;671;p42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2" name="Google Shape;672;p42"/>
          <p:cNvGraphicFramePr/>
          <p:nvPr/>
        </p:nvGraphicFramePr>
        <p:xfrm>
          <a:off x="2270470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3" name="Google Shape;673;p42"/>
          <p:cNvGraphicFramePr/>
          <p:nvPr/>
        </p:nvGraphicFramePr>
        <p:xfrm>
          <a:off x="2387237" y="2057400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4" name="Google Shape;674;p42"/>
          <p:cNvGraphicFramePr/>
          <p:nvPr/>
        </p:nvGraphicFramePr>
        <p:xfrm>
          <a:off x="2787349" y="1810687"/>
          <a:ext cx="6993882" cy="495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75" name="Google Shape;675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66634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3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82" name="Google Shape;682;p43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83" name="Google Shape;683;p43"/>
          <p:cNvSpPr txBox="1"/>
          <p:nvPr/>
        </p:nvSpPr>
        <p:spPr>
          <a:xfrm>
            <a:off x="1433361" y="218319"/>
            <a:ext cx="106428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Japan–South Korea security cooperation regarding North Korea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3"/>
          <p:cNvSpPr txBox="1"/>
          <p:nvPr/>
        </p:nvSpPr>
        <p:spPr>
          <a:xfrm>
            <a:off x="1549112" y="1204989"/>
            <a:ext cx="10642888" cy="60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Q57. The threat from North Korea’s nuclear weapons and missiles is increasing. What is your view on Japan–South Korea security cooperation? Please select the one option that best represents your opinion.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3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7" name="Google Shape;687;p43"/>
          <p:cNvGraphicFramePr/>
          <p:nvPr/>
        </p:nvGraphicFramePr>
        <p:xfrm>
          <a:off x="1610400" y="2032312"/>
          <a:ext cx="8971200" cy="451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4"/>
          <p:cNvSpPr txBox="1">
            <a:spLocks noGrp="1"/>
          </p:cNvSpPr>
          <p:nvPr>
            <p:ph type="title"/>
          </p:nvPr>
        </p:nvSpPr>
        <p:spPr>
          <a:xfrm>
            <a:off x="-253025" y="261763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Japan–South Korea security cooperation regarding North Korea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4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Q57.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threat from North Korea’s nuclear weapons and missiles is increasing.</a:t>
            </a: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What is your view on Japan–South Korea security cooperation?</a:t>
            </a:r>
            <a:b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Please select the one option that best represents your opinion.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4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5" name="Google Shape;695;p44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6" name="Google Shape;696;p44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7" name="Google Shape;697;p44"/>
          <p:cNvGraphicFramePr/>
          <p:nvPr/>
        </p:nvGraphicFramePr>
        <p:xfrm>
          <a:off x="2270470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98" name="Google Shape;698;p44"/>
          <p:cNvGraphicFramePr/>
          <p:nvPr/>
        </p:nvGraphicFramePr>
        <p:xfrm>
          <a:off x="2387237" y="2057400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99" name="Google Shape;699;p44"/>
          <p:cNvGraphicFramePr/>
          <p:nvPr/>
        </p:nvGraphicFramePr>
        <p:xfrm>
          <a:off x="2617753" y="1696207"/>
          <a:ext cx="6810703" cy="502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00" name="Google Shape;700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98167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5"/>
          <p:cNvSpPr txBox="1"/>
          <p:nvPr/>
        </p:nvSpPr>
        <p:spPr>
          <a:xfrm>
            <a:off x="601005" y="484160"/>
            <a:ext cx="11545453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7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Taiwan strait conflict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5"/>
          <p:cNvSpPr txBox="1"/>
          <p:nvPr/>
        </p:nvSpPr>
        <p:spPr>
          <a:xfrm>
            <a:off x="255393" y="1588380"/>
            <a:ext cx="57074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Likelihood of Taiwan strait armed conflict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5"/>
          <p:cNvSpPr/>
          <p:nvPr/>
        </p:nvSpPr>
        <p:spPr>
          <a:xfrm rot="5400000">
            <a:off x="5711277" y="-6043871"/>
            <a:ext cx="769442" cy="12423308"/>
          </a:xfrm>
          <a:custGeom>
            <a:avLst/>
            <a:gdLst/>
            <a:ahLst/>
            <a:cxnLst/>
            <a:rect l="l" t="t" r="r" b="b"/>
            <a:pathLst>
              <a:path w="305664" h="4125087" extrusionOk="0">
                <a:moveTo>
                  <a:pt x="0" y="0"/>
                </a:moveTo>
                <a:lnTo>
                  <a:pt x="305664" y="0"/>
                </a:lnTo>
                <a:lnTo>
                  <a:pt x="305664" y="4125087"/>
                </a:lnTo>
                <a:lnTo>
                  <a:pt x="0" y="4125087"/>
                </a:lnTo>
                <a:close/>
              </a:path>
            </a:pathLst>
          </a:custGeom>
          <a:solidFill>
            <a:srgbClr val="2A2986"/>
          </a:solidFill>
          <a:ln>
            <a:noFill/>
          </a:ln>
        </p:spPr>
      </p:sp>
      <p:sp>
        <p:nvSpPr>
          <p:cNvPr id="708" name="Google Shape;708;p45"/>
          <p:cNvSpPr txBox="1"/>
          <p:nvPr/>
        </p:nvSpPr>
        <p:spPr>
          <a:xfrm>
            <a:off x="452454" y="4198583"/>
            <a:ext cx="563418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Importance of Taiwan Strait stability to Japan’s security and economy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5"/>
          <p:cNvSpPr txBox="1"/>
          <p:nvPr/>
        </p:nvSpPr>
        <p:spPr>
          <a:xfrm>
            <a:off x="6359552" y="1568575"/>
            <a:ext cx="5707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U.S. Responses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5"/>
          <p:cNvSpPr txBox="1"/>
          <p:nvPr/>
        </p:nvSpPr>
        <p:spPr>
          <a:xfrm>
            <a:off x="6235188" y="4198583"/>
            <a:ext cx="579055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Trilateral cooperation between Japan, U.S, and South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45"/>
          <p:cNvSpPr txBox="1"/>
          <p:nvPr/>
        </p:nvSpPr>
        <p:spPr>
          <a:xfrm>
            <a:off x="6218614" y="1962416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44.1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45"/>
          <p:cNvSpPr txBox="1"/>
          <p:nvPr/>
        </p:nvSpPr>
        <p:spPr>
          <a:xfrm>
            <a:off x="8288232" y="194076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27.5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45"/>
          <p:cNvSpPr txBox="1"/>
          <p:nvPr/>
        </p:nvSpPr>
        <p:spPr>
          <a:xfrm>
            <a:off x="6302381" y="2598970"/>
            <a:ext cx="15273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should intervene militarily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5"/>
          <p:cNvSpPr txBox="1"/>
          <p:nvPr/>
        </p:nvSpPr>
        <p:spPr>
          <a:xfrm>
            <a:off x="8131182" y="2577317"/>
            <a:ext cx="208748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 should engage in non-combat and humanitarian support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5"/>
          <p:cNvSpPr txBox="1"/>
          <p:nvPr/>
        </p:nvSpPr>
        <p:spPr>
          <a:xfrm>
            <a:off x="10317658" y="194076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26.0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45"/>
          <p:cNvSpPr txBox="1"/>
          <p:nvPr/>
        </p:nvSpPr>
        <p:spPr>
          <a:xfrm>
            <a:off x="10218666" y="2577317"/>
            <a:ext cx="20346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 should not be involved militarily in any form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5"/>
          <p:cNvSpPr txBox="1"/>
          <p:nvPr/>
        </p:nvSpPr>
        <p:spPr>
          <a:xfrm>
            <a:off x="7128354" y="4951523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51.7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45"/>
          <p:cNvSpPr txBox="1"/>
          <p:nvPr/>
        </p:nvSpPr>
        <p:spPr>
          <a:xfrm>
            <a:off x="9152992" y="492987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27.7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5"/>
          <p:cNvSpPr txBox="1"/>
          <p:nvPr/>
        </p:nvSpPr>
        <p:spPr>
          <a:xfrm>
            <a:off x="7212121" y="5588077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5"/>
          <p:cNvSpPr txBox="1"/>
          <p:nvPr/>
        </p:nvSpPr>
        <p:spPr>
          <a:xfrm>
            <a:off x="9256256" y="5566424"/>
            <a:ext cx="1566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5"/>
          <p:cNvSpPr txBox="1"/>
          <p:nvPr/>
        </p:nvSpPr>
        <p:spPr>
          <a:xfrm>
            <a:off x="141366" y="1957499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42.1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45"/>
          <p:cNvSpPr txBox="1"/>
          <p:nvPr/>
        </p:nvSpPr>
        <p:spPr>
          <a:xfrm>
            <a:off x="2194786" y="1935846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18.7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5"/>
          <p:cNvSpPr txBox="1"/>
          <p:nvPr/>
        </p:nvSpPr>
        <p:spPr>
          <a:xfrm>
            <a:off x="225133" y="2658589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5"/>
          <p:cNvSpPr txBox="1"/>
          <p:nvPr/>
        </p:nvSpPr>
        <p:spPr>
          <a:xfrm>
            <a:off x="2278343" y="2636936"/>
            <a:ext cx="1566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Unlikely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5"/>
          <p:cNvSpPr txBox="1"/>
          <p:nvPr/>
        </p:nvSpPr>
        <p:spPr>
          <a:xfrm>
            <a:off x="4202802" y="1935846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39.2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45"/>
          <p:cNvSpPr txBox="1"/>
          <p:nvPr/>
        </p:nvSpPr>
        <p:spPr>
          <a:xfrm>
            <a:off x="4510151" y="2636936"/>
            <a:ext cx="1242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Unsure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5"/>
          <p:cNvSpPr txBox="1"/>
          <p:nvPr/>
        </p:nvSpPr>
        <p:spPr>
          <a:xfrm>
            <a:off x="1097660" y="4955010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77.1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5"/>
          <p:cNvSpPr txBox="1"/>
          <p:nvPr/>
        </p:nvSpPr>
        <p:spPr>
          <a:xfrm>
            <a:off x="3151080" y="4933357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6.2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5"/>
          <p:cNvSpPr txBox="1"/>
          <p:nvPr/>
        </p:nvSpPr>
        <p:spPr>
          <a:xfrm>
            <a:off x="1181427" y="5667936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5"/>
          <p:cNvSpPr txBox="1"/>
          <p:nvPr/>
        </p:nvSpPr>
        <p:spPr>
          <a:xfrm>
            <a:off x="3234637" y="5646283"/>
            <a:ext cx="1566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Disagree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5"/>
          <p:cNvSpPr txBox="1"/>
          <p:nvPr/>
        </p:nvSpPr>
        <p:spPr>
          <a:xfrm>
            <a:off x="6742595" y="5978105"/>
            <a:ext cx="2777174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containing China’s military rise and growing influence, responding to North Korea’s nuclear and missile issues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Taiwan strait conflict</a:t>
            </a:r>
            <a:endParaRPr/>
          </a:p>
        </p:txBody>
      </p:sp>
      <p:sp>
        <p:nvSpPr>
          <p:cNvPr id="737" name="Google Shape;737;p4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Likelihood of Taiwan strait armed conflict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Likely 42.1%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Unlikely 18.7%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Unsure 39.2%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Importance of Taiwan Strait stability to Japan’s security and economy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Agree 77.1%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Disagree 6.2%</a:t>
            </a: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U.S. Responses</a:t>
            </a:r>
            <a:endParaRPr sz="1800" b="1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U.S. should intervene militarily 44.1%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Japan should engage in non-combat and humanitarian support 27.5%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Japan should not be involved militarily in any form 26%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Trilateral cooperation between Japan, U.S, and South Korea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Support 51.7%: containing China’s military rise and growing influence, responding to North Korea’s nuclear and missile issues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Oppose 27.7%</a:t>
            </a:r>
            <a:endParaRPr/>
          </a:p>
        </p:txBody>
      </p:sp>
      <p:pic>
        <p:nvPicPr>
          <p:cNvPr id="738" name="Google Shape;73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6124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7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45" name="Google Shape;745;p47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46" name="Google Shape;746;p47"/>
          <p:cNvSpPr txBox="1"/>
          <p:nvPr/>
        </p:nvSpPr>
        <p:spPr>
          <a:xfrm>
            <a:off x="1433361" y="0"/>
            <a:ext cx="10642888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Likelihood of Taiwan strait armed conflict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7"/>
          <p:cNvSpPr txBox="1"/>
          <p:nvPr/>
        </p:nvSpPr>
        <p:spPr>
          <a:xfrm>
            <a:off x="1549112" y="993348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Q50. Do you think there is a possibility of a military conflict or crisis between China 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Taiwan within the next few years?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47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0" name="Google Shape;750;p47"/>
          <p:cNvGraphicFramePr/>
          <p:nvPr/>
        </p:nvGraphicFramePr>
        <p:xfrm>
          <a:off x="1610400" y="2037051"/>
          <a:ext cx="8971200" cy="400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8"/>
          <p:cNvSpPr txBox="1">
            <a:spLocks noGrp="1"/>
          </p:cNvSpPr>
          <p:nvPr>
            <p:ph type="title"/>
          </p:nvPr>
        </p:nvSpPr>
        <p:spPr>
          <a:xfrm>
            <a:off x="724438" y="240070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Likelihood of Taiwan strait armed conflict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8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Q50.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you think there is a possibility of a military conflict or crisis between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China and Taiwan within the next few years?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48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8" name="Google Shape;758;p48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9" name="Google Shape;759;p48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0" name="Google Shape;760;p48"/>
          <p:cNvGraphicFramePr/>
          <p:nvPr/>
        </p:nvGraphicFramePr>
        <p:xfrm>
          <a:off x="2270470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61" name="Google Shape;761;p48"/>
          <p:cNvGraphicFramePr/>
          <p:nvPr/>
        </p:nvGraphicFramePr>
        <p:xfrm>
          <a:off x="2387237" y="2057400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62" name="Google Shape;762;p48"/>
          <p:cNvGraphicFramePr/>
          <p:nvPr/>
        </p:nvGraphicFramePr>
        <p:xfrm>
          <a:off x="2722147" y="1706036"/>
          <a:ext cx="6908188" cy="495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63" name="Google Shape;763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77143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0" name="Google Shape;770;p49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1" name="Google Shape;771;p49"/>
          <p:cNvSpPr txBox="1"/>
          <p:nvPr/>
        </p:nvSpPr>
        <p:spPr>
          <a:xfrm>
            <a:off x="1433361" y="196404"/>
            <a:ext cx="106428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Importance of Taiwan Strait stability to Japan’s security and economy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9"/>
          <p:cNvSpPr txBox="1"/>
          <p:nvPr/>
        </p:nvSpPr>
        <p:spPr>
          <a:xfrm>
            <a:off x="1549112" y="1136595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Q51. How important do you think the risk of military tensions or conflict in the Taiwan Strait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is for Japan’s national interests (security and economy)?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9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5" name="Google Shape;775;p49"/>
          <p:cNvGraphicFramePr/>
          <p:nvPr/>
        </p:nvGraphicFramePr>
        <p:xfrm>
          <a:off x="1610400" y="2013322"/>
          <a:ext cx="8971200" cy="415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/>
        </p:nvSpPr>
        <p:spPr>
          <a:xfrm>
            <a:off x="2666999" y="366513"/>
            <a:ext cx="6858000" cy="63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Survey Overview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p5"/>
          <p:cNvGraphicFramePr/>
          <p:nvPr/>
        </p:nvGraphicFramePr>
        <p:xfrm>
          <a:off x="1555530" y="114758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{9FC5CE94-ABB5-47EC-BFE6-1C263B25D674}</a:tableStyleId>
              </a:tblPr>
              <a:tblGrid>
                <a:gridCol w="305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 Japanese Survey</a:t>
                      </a:r>
                      <a:endParaRPr sz="24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Population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Adults aged 18 and older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Sampling method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Proportional selection by gender, and age (as of October 2024)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Sample size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1,037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Survey method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Web survey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Survey date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2025. 8. 19. ~ 2025. 8. 20.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Composition of Respondents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[Gender]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Male 48.2%; Female 51.8%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[Age]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 20: 2.2%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to 29: 11.2%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to 39: 12.0%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to 49: 15.3%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to 59: 17.4%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 60: 41.9%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5" name="Google Shape;2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0"/>
          <p:cNvSpPr txBox="1">
            <a:spLocks noGrp="1"/>
          </p:cNvSpPr>
          <p:nvPr>
            <p:ph type="title"/>
          </p:nvPr>
        </p:nvSpPr>
        <p:spPr>
          <a:xfrm>
            <a:off x="1449025" y="153975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 b="1"/>
              <a:t>Importance of Taiwan Strait stability to Japan’s</a:t>
            </a:r>
            <a:br>
              <a:rPr lang="en-US" sz="2800" b="1"/>
            </a:br>
            <a:r>
              <a:rPr lang="en-US" sz="2800" b="1"/>
              <a:t> security and economy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50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Q51.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important do you think the risk of military tensions or conflict in the Taiwan Strait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is for Japan’s national interests (security and economy)?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0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83" name="Google Shape;783;p50"/>
          <p:cNvGraphicFramePr/>
          <p:nvPr/>
        </p:nvGraphicFramePr>
        <p:xfrm>
          <a:off x="2315834" y="1735158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84" name="Google Shape;784;p50"/>
          <p:cNvGraphicFramePr/>
          <p:nvPr/>
        </p:nvGraphicFramePr>
        <p:xfrm>
          <a:off x="2326108" y="1810687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85" name="Google Shape;785;p50"/>
          <p:cNvGraphicFramePr/>
          <p:nvPr/>
        </p:nvGraphicFramePr>
        <p:xfrm>
          <a:off x="2764222" y="1660143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86" name="Google Shape;786;p50"/>
          <p:cNvGraphicFramePr/>
          <p:nvPr/>
        </p:nvGraphicFramePr>
        <p:xfrm>
          <a:off x="2458435" y="1706036"/>
          <a:ext cx="7275129" cy="489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87" name="Google Shape;787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87654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1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4" name="Google Shape;794;p51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5" name="Google Shape;795;p51"/>
          <p:cNvSpPr txBox="1"/>
          <p:nvPr/>
        </p:nvSpPr>
        <p:spPr>
          <a:xfrm>
            <a:off x="1433361" y="0"/>
            <a:ext cx="10642888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Responses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51"/>
          <p:cNvSpPr txBox="1"/>
          <p:nvPr/>
        </p:nvSpPr>
        <p:spPr>
          <a:xfrm>
            <a:off x="1549112" y="993348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Q53. If a military contingency involving Taiwan occurs, what do you think the United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should do? Please select the one option that you consider the most desirable.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51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" name="Google Shape;798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9" name="Google Shape;799;p51"/>
          <p:cNvGraphicFramePr/>
          <p:nvPr/>
        </p:nvGraphicFramePr>
        <p:xfrm>
          <a:off x="1610400" y="2023953"/>
          <a:ext cx="8971200" cy="443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2"/>
          <p:cNvSpPr txBox="1">
            <a:spLocks noGrp="1"/>
          </p:cNvSpPr>
          <p:nvPr>
            <p:ph type="title"/>
          </p:nvPr>
        </p:nvSpPr>
        <p:spPr>
          <a:xfrm>
            <a:off x="724438" y="240070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U.S. Responses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52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Q53.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a military contingency involving Taiwan occurs, what do you think the United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should do? Please select the one option that you consider the most desirable.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52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07" name="Google Shape;807;p52"/>
          <p:cNvGraphicFramePr/>
          <p:nvPr/>
        </p:nvGraphicFramePr>
        <p:xfrm>
          <a:off x="2764222" y="1660143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8" name="Google Shape;808;p52"/>
          <p:cNvGraphicFramePr/>
          <p:nvPr/>
        </p:nvGraphicFramePr>
        <p:xfrm>
          <a:off x="1994995" y="1706036"/>
          <a:ext cx="8399736" cy="503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09" name="Google Shape;80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7657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3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16" name="Google Shape;816;p53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17" name="Google Shape;817;p53"/>
          <p:cNvSpPr txBox="1"/>
          <p:nvPr/>
        </p:nvSpPr>
        <p:spPr>
          <a:xfrm>
            <a:off x="1433361" y="241172"/>
            <a:ext cx="106428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Trilateral cooperation between Japan, U.S, and South Korea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53"/>
          <p:cNvSpPr txBox="1"/>
          <p:nvPr/>
        </p:nvSpPr>
        <p:spPr>
          <a:xfrm>
            <a:off x="1549112" y="1204017"/>
            <a:ext cx="10642888" cy="67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Q60. What is your view on the idea that Japan, the United States, and South Korea should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security cooperation (e.g., information sharing, missile defense, joint exercises)?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53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0" name="Google Shape;820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1" name="Google Shape;821;p53"/>
          <p:cNvGraphicFramePr/>
          <p:nvPr/>
        </p:nvGraphicFramePr>
        <p:xfrm>
          <a:off x="1610400" y="2017445"/>
          <a:ext cx="8971200" cy="414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4"/>
          <p:cNvSpPr txBox="1">
            <a:spLocks noGrp="1"/>
          </p:cNvSpPr>
          <p:nvPr>
            <p:ph type="title"/>
          </p:nvPr>
        </p:nvSpPr>
        <p:spPr>
          <a:xfrm>
            <a:off x="-84859" y="250492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Trilateral cooperation between Japan, U.S, and South Korea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4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Q60.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is your view on the idea that Japan, the United States, and South Korea should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security cooperation (e.g., information sharing, missile defense, joint exercises)?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54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9" name="Google Shape;829;p54"/>
          <p:cNvGraphicFramePr/>
          <p:nvPr/>
        </p:nvGraphicFramePr>
        <p:xfrm>
          <a:off x="3101106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30" name="Google Shape;830;p54"/>
          <p:cNvGraphicFramePr/>
          <p:nvPr/>
        </p:nvGraphicFramePr>
        <p:xfrm>
          <a:off x="2395793" y="1584614"/>
          <a:ext cx="7400414" cy="515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31" name="Google Shape;831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7144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5"/>
          <p:cNvSpPr txBox="1"/>
          <p:nvPr/>
        </p:nvSpPr>
        <p:spPr>
          <a:xfrm>
            <a:off x="601005" y="709009"/>
            <a:ext cx="11706647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Views on the rise of foreign tourists/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residents in Japan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55"/>
          <p:cNvSpPr txBox="1"/>
          <p:nvPr/>
        </p:nvSpPr>
        <p:spPr>
          <a:xfrm>
            <a:off x="631711" y="2462477"/>
            <a:ext cx="51446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Foreign tourists increase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55"/>
          <p:cNvSpPr/>
          <p:nvPr/>
        </p:nvSpPr>
        <p:spPr>
          <a:xfrm rot="5400000">
            <a:off x="5711277" y="-6043871"/>
            <a:ext cx="769442" cy="12423308"/>
          </a:xfrm>
          <a:custGeom>
            <a:avLst/>
            <a:gdLst/>
            <a:ahLst/>
            <a:cxnLst/>
            <a:rect l="l" t="t" r="r" b="b"/>
            <a:pathLst>
              <a:path w="305664" h="4125087" extrusionOk="0">
                <a:moveTo>
                  <a:pt x="0" y="0"/>
                </a:moveTo>
                <a:lnTo>
                  <a:pt x="305664" y="0"/>
                </a:lnTo>
                <a:lnTo>
                  <a:pt x="305664" y="4125087"/>
                </a:lnTo>
                <a:lnTo>
                  <a:pt x="0" y="4125087"/>
                </a:lnTo>
                <a:close/>
              </a:path>
            </a:pathLst>
          </a:custGeom>
          <a:solidFill>
            <a:srgbClr val="2A2986"/>
          </a:solidFill>
          <a:ln>
            <a:noFill/>
          </a:ln>
        </p:spPr>
      </p:sp>
      <p:sp>
        <p:nvSpPr>
          <p:cNvPr id="839" name="Google Shape;839;p55"/>
          <p:cNvSpPr txBox="1"/>
          <p:nvPr/>
        </p:nvSpPr>
        <p:spPr>
          <a:xfrm>
            <a:off x="6235188" y="2462499"/>
            <a:ext cx="57074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A2986"/>
                </a:solidFill>
                <a:latin typeface="Arial"/>
                <a:ea typeface="Arial"/>
                <a:cs typeface="Arial"/>
                <a:sym typeface="Arial"/>
              </a:rPr>
              <a:t>Foreign residents increase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5"/>
          <p:cNvSpPr txBox="1"/>
          <p:nvPr/>
        </p:nvSpPr>
        <p:spPr>
          <a:xfrm>
            <a:off x="6492708" y="3118844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20.6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55"/>
          <p:cNvSpPr txBox="1"/>
          <p:nvPr/>
        </p:nvSpPr>
        <p:spPr>
          <a:xfrm>
            <a:off x="9088903" y="3097191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57.8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55"/>
          <p:cNvSpPr txBox="1"/>
          <p:nvPr/>
        </p:nvSpPr>
        <p:spPr>
          <a:xfrm>
            <a:off x="814304" y="3118844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29.4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55"/>
          <p:cNvSpPr txBox="1"/>
          <p:nvPr/>
        </p:nvSpPr>
        <p:spPr>
          <a:xfrm>
            <a:off x="3256847" y="3097191"/>
            <a:ext cx="1828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50.7</a:t>
            </a:r>
            <a:r>
              <a:rPr lang="en-US" sz="1800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55"/>
          <p:cNvSpPr txBox="1"/>
          <p:nvPr/>
        </p:nvSpPr>
        <p:spPr>
          <a:xfrm>
            <a:off x="898071" y="3831598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55"/>
          <p:cNvSpPr txBox="1"/>
          <p:nvPr/>
        </p:nvSpPr>
        <p:spPr>
          <a:xfrm>
            <a:off x="3215919" y="3809945"/>
            <a:ext cx="1855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55"/>
          <p:cNvSpPr txBox="1"/>
          <p:nvPr/>
        </p:nvSpPr>
        <p:spPr>
          <a:xfrm>
            <a:off x="9033492" y="4229944"/>
            <a:ext cx="268778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concerns about public safety, concerns about friction with Japanese culture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55"/>
          <p:cNvSpPr txBox="1"/>
          <p:nvPr/>
        </p:nvSpPr>
        <p:spPr>
          <a:xfrm>
            <a:off x="6096000" y="4212530"/>
            <a:ext cx="268778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alleviating the labor shortage, enhancing diversity in Japanese society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55"/>
          <p:cNvSpPr txBox="1"/>
          <p:nvPr/>
        </p:nvSpPr>
        <p:spPr>
          <a:xfrm>
            <a:off x="3013528" y="4229944"/>
            <a:ext cx="231585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overcrowding, concerns over garbage and noise, bad manners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55"/>
          <p:cNvSpPr txBox="1"/>
          <p:nvPr/>
        </p:nvSpPr>
        <p:spPr>
          <a:xfrm>
            <a:off x="810647" y="4212530"/>
            <a:ext cx="1897760" cy="45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economic benefits, cultural exchange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55"/>
          <p:cNvSpPr txBox="1"/>
          <p:nvPr/>
        </p:nvSpPr>
        <p:spPr>
          <a:xfrm>
            <a:off x="6626198" y="3831598"/>
            <a:ext cx="15273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5"/>
          <p:cNvSpPr txBox="1"/>
          <p:nvPr/>
        </p:nvSpPr>
        <p:spPr>
          <a:xfrm>
            <a:off x="9062464" y="3809945"/>
            <a:ext cx="1855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Views on the rise of foreign</a:t>
            </a:r>
            <a:br>
              <a:rPr lang="en-US"/>
            </a:br>
            <a:r>
              <a:rPr lang="en-US"/>
              <a:t> tourists /residents in Japan</a:t>
            </a:r>
            <a:endParaRPr/>
          </a:p>
        </p:txBody>
      </p:sp>
      <p:sp>
        <p:nvSpPr>
          <p:cNvPr id="857" name="Google Shape;857;p5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/>
              <a:t>Foreign tourists increase</a:t>
            </a:r>
            <a:endParaRPr sz="2000" b="1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Support 29.4%: economic benefits, cultural exchange,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Oppose 50.7%: overcrowding, concerns over garbage and noise, bad manners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/>
              <a:t>Foreign residents increase</a:t>
            </a:r>
            <a:endParaRPr sz="2000" b="1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Support 20.6%: alleviating the labor shortage, enhancing diversity in Japanese society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/>
              <a:t>Oppose 57.8%: concerns about public safety, concerns about friction with Japanese culture</a:t>
            </a:r>
            <a:endParaRPr/>
          </a:p>
        </p:txBody>
      </p:sp>
      <p:pic>
        <p:nvPicPr>
          <p:cNvPr id="858" name="Google Shape;8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6630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7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5" name="Google Shape;865;p57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6" name="Google Shape;866;p57"/>
          <p:cNvSpPr txBox="1"/>
          <p:nvPr/>
        </p:nvSpPr>
        <p:spPr>
          <a:xfrm>
            <a:off x="1433361" y="0"/>
            <a:ext cx="10642888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Foreign tourists increase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7"/>
          <p:cNvSpPr txBox="1"/>
          <p:nvPr/>
        </p:nvSpPr>
        <p:spPr>
          <a:xfrm>
            <a:off x="1549112" y="993348"/>
            <a:ext cx="10642888" cy="60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Q39. As of the end of 2024, the annual number of foreign visitors to Japan is approximately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million. What is your view on the potential further increase in foreign visitors in the future?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57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9" name="Google Shape;869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70" name="Google Shape;870;p57"/>
          <p:cNvGraphicFramePr/>
          <p:nvPr/>
        </p:nvGraphicFramePr>
        <p:xfrm>
          <a:off x="1610400" y="2012887"/>
          <a:ext cx="8971200" cy="435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8"/>
          <p:cNvSpPr txBox="1">
            <a:spLocks noGrp="1"/>
          </p:cNvSpPr>
          <p:nvPr>
            <p:ph type="title"/>
          </p:nvPr>
        </p:nvSpPr>
        <p:spPr>
          <a:xfrm>
            <a:off x="724438" y="240070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Foreign tourists increase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8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Q39.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of the end of 2024, the annual number of foreign visitors to Japan is approximately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 million. What is your view on the potential further increase in foreign visitors in the future?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8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78" name="Google Shape;878;p58"/>
          <p:cNvGraphicFramePr/>
          <p:nvPr/>
        </p:nvGraphicFramePr>
        <p:xfrm>
          <a:off x="3101106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79" name="Google Shape;879;p58"/>
          <p:cNvGraphicFramePr/>
          <p:nvPr/>
        </p:nvGraphicFramePr>
        <p:xfrm>
          <a:off x="2564523" y="1559228"/>
          <a:ext cx="7294179" cy="527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80" name="Google Shape;88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6123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9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7" name="Google Shape;887;p59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8" name="Google Shape;888;p59"/>
          <p:cNvSpPr txBox="1"/>
          <p:nvPr/>
        </p:nvSpPr>
        <p:spPr>
          <a:xfrm>
            <a:off x="1433361" y="0"/>
            <a:ext cx="10642888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Foreign residents increase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59"/>
          <p:cNvSpPr txBox="1"/>
          <p:nvPr/>
        </p:nvSpPr>
        <p:spPr>
          <a:xfrm>
            <a:off x="1549112" y="993348"/>
            <a:ext cx="10642888" cy="60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Q42. As of the end of 2024, the number of foreign residents in Japan has exceeded 3.77 million,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record high. What is your view on the potential further increase in foreign residents in the future?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59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1" name="Google Shape;89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2" name="Google Shape;892;p59"/>
          <p:cNvGraphicFramePr/>
          <p:nvPr/>
        </p:nvGraphicFramePr>
        <p:xfrm>
          <a:off x="1610400" y="2029339"/>
          <a:ext cx="8971200" cy="427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>
            <a:spLocks noGrp="1"/>
          </p:cNvSpPr>
          <p:nvPr>
            <p:ph type="title"/>
          </p:nvPr>
        </p:nvSpPr>
        <p:spPr>
          <a:xfrm>
            <a:off x="2370083" y="-356"/>
            <a:ext cx="8229600" cy="8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/>
              <a:t>Japan – U.S. relations</a:t>
            </a:r>
            <a:endParaRPr sz="5400"/>
          </a:p>
        </p:txBody>
      </p:sp>
      <p:sp>
        <p:nvSpPr>
          <p:cNvPr id="221" name="Google Shape;221;p6"/>
          <p:cNvSpPr txBox="1">
            <a:spLocks noGrp="1"/>
          </p:cNvSpPr>
          <p:nvPr>
            <p:ph type="body" idx="1"/>
          </p:nvPr>
        </p:nvSpPr>
        <p:spPr>
          <a:xfrm>
            <a:off x="1887946" y="778159"/>
            <a:ext cx="8229600" cy="571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Impression of the United States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Positive 40.5%: U.S. as a key partner for Japan’s security, leadership roles in the international community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Negative 34.5%: unfavorable view of the U.S. President, U.S. self-centered policies</a:t>
            </a:r>
            <a:endParaRPr sz="160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Impression of President Donald Trump</a:t>
            </a:r>
            <a:endParaRPr sz="1800" b="1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Positive 14.7%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Negative 70.1%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Views on Tariff Policies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Support 7.5%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Oppose 76.5%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Views on Japan-U.S. relations</a:t>
            </a:r>
            <a:endParaRPr sz="1800" b="1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Good 42.4%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Bad 34.9%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Importance of the Japan-U.S. relationship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Yes 85.9%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No 6.1%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Outlook on the future relationship between Japan and U.S.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Better 23.6%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Worse 44.7%</a:t>
            </a:r>
            <a:endParaRPr sz="160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Same 31.6%</a:t>
            </a:r>
            <a:endParaRPr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0"/>
          <p:cNvSpPr txBox="1">
            <a:spLocks noGrp="1"/>
          </p:cNvSpPr>
          <p:nvPr>
            <p:ph type="title"/>
          </p:nvPr>
        </p:nvSpPr>
        <p:spPr>
          <a:xfrm>
            <a:off x="724438" y="240070"/>
            <a:ext cx="10597334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Foreign residents increase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0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Q42.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of the end of 2024, the number of foreign residents in Japan has exceeded 3.77 million,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record high. What is your view on the potential further increase in foreign residents in the future?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0"/>
          <p:cNvSpPr txBox="1"/>
          <p:nvPr/>
        </p:nvSpPr>
        <p:spPr>
          <a:xfrm>
            <a:off x="8835520" y="1110904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0" name="Google Shape;900;p60"/>
          <p:cNvGraphicFramePr/>
          <p:nvPr/>
        </p:nvGraphicFramePr>
        <p:xfrm>
          <a:off x="3101106" y="1434069"/>
          <a:ext cx="3000000" cy="30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01" name="Google Shape;901;p60"/>
          <p:cNvGraphicFramePr/>
          <p:nvPr/>
        </p:nvGraphicFramePr>
        <p:xfrm>
          <a:off x="2386832" y="1584614"/>
          <a:ext cx="7418335" cy="514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02" name="Google Shape;902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6634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7"/>
          <p:cNvGraphicFramePr/>
          <p:nvPr/>
        </p:nvGraphicFramePr>
        <p:xfrm>
          <a:off x="1610400" y="2012292"/>
          <a:ext cx="8971200" cy="470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9" name="Google Shape;229;p7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0" name="Google Shape;230;p7"/>
          <p:cNvSpPr txBox="1"/>
          <p:nvPr/>
        </p:nvSpPr>
        <p:spPr>
          <a:xfrm>
            <a:off x="1433361" y="0"/>
            <a:ext cx="9333569" cy="8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Impression of the United States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1549112" y="993348"/>
            <a:ext cx="9720262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Q2. What is your impression of the United States?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>
            <a:spLocks noGrp="1"/>
          </p:cNvSpPr>
          <p:nvPr>
            <p:ph type="title"/>
          </p:nvPr>
        </p:nvSpPr>
        <p:spPr>
          <a:xfrm>
            <a:off x="2152650" y="214686"/>
            <a:ext cx="7886700" cy="74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Impression of the United States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2152650" y="960361"/>
            <a:ext cx="7886700" cy="6242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Q2. What is your impression of the United States?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9152067" y="1110905"/>
            <a:ext cx="88458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5408" y="-356"/>
            <a:ext cx="2296412" cy="10058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8"/>
          <p:cNvGraphicFramePr/>
          <p:nvPr/>
        </p:nvGraphicFramePr>
        <p:xfrm>
          <a:off x="2671280" y="1818526"/>
          <a:ext cx="6964127" cy="445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/>
          <p:nvPr/>
        </p:nvSpPr>
        <p:spPr>
          <a:xfrm>
            <a:off x="-5814450" y="-57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0" name="Google Shape;250;p9"/>
          <p:cNvSpPr/>
          <p:nvPr/>
        </p:nvSpPr>
        <p:spPr>
          <a:xfrm>
            <a:off x="11197768" y="-1233424"/>
            <a:ext cx="9000000" cy="9000000"/>
          </a:xfrm>
          <a:custGeom>
            <a:avLst/>
            <a:gdLst/>
            <a:ahLst/>
            <a:cxnLst/>
            <a:rect l="l" t="t" r="r" b="b"/>
            <a:pathLst>
              <a:path w="13439662" h="13317484" extrusionOk="0">
                <a:moveTo>
                  <a:pt x="0" y="0"/>
                </a:moveTo>
                <a:lnTo>
                  <a:pt x="13439663" y="0"/>
                </a:lnTo>
                <a:lnTo>
                  <a:pt x="13439663" y="13317484"/>
                </a:lnTo>
                <a:lnTo>
                  <a:pt x="0" y="13317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1" name="Google Shape;251;p9"/>
          <p:cNvSpPr txBox="1"/>
          <p:nvPr/>
        </p:nvSpPr>
        <p:spPr>
          <a:xfrm>
            <a:off x="1433361" y="0"/>
            <a:ext cx="10029296" cy="81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7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Impression of President Donald Trump </a:t>
            </a:r>
            <a:endParaRPr sz="3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1549112" y="993348"/>
            <a:ext cx="9720262" cy="36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Q11. What is your impression of President Donald Trump?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9898855" y="1875355"/>
            <a:ext cx="12549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N=1,037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931" y="6165083"/>
            <a:ext cx="1270337" cy="5563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5" name="Google Shape;255;p9"/>
          <p:cNvGraphicFramePr/>
          <p:nvPr/>
        </p:nvGraphicFramePr>
        <p:xfrm>
          <a:off x="1610400" y="2015839"/>
          <a:ext cx="8971200" cy="462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3770</Words>
  <Application>Microsoft Office PowerPoint</Application>
  <PresentationFormat>ワイド画面</PresentationFormat>
  <Paragraphs>591</Paragraphs>
  <Slides>60</Slides>
  <Notes>60</Notes>
  <HiddenSlides>30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6" baseType="lpstr">
      <vt:lpstr>Helvetica Neue</vt:lpstr>
      <vt:lpstr>NanumSquareOTF_ac</vt:lpstr>
      <vt:lpstr>NanumSquareOTF_ac Bold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Japan – U.S. relations</vt:lpstr>
      <vt:lpstr>PowerPoint プレゼンテーション</vt:lpstr>
      <vt:lpstr>Impression of the United States</vt:lpstr>
      <vt:lpstr>PowerPoint プレゼンテーション</vt:lpstr>
      <vt:lpstr>Impression of President Donald Trump </vt:lpstr>
      <vt:lpstr>PowerPoint プレゼンテーション</vt:lpstr>
      <vt:lpstr>Views on Tariff Policies </vt:lpstr>
      <vt:lpstr>PowerPoint プレゼンテーション</vt:lpstr>
      <vt:lpstr>Views on Japan-U.S. Relation </vt:lpstr>
      <vt:lpstr>PowerPoint プレゼンテーション</vt:lpstr>
      <vt:lpstr>Importance of the Japan-U.S. relationship  </vt:lpstr>
      <vt:lpstr>PowerPoint プレゼンテーション</vt:lpstr>
      <vt:lpstr>Outlook on the future relationship between Japan and U.S.  </vt:lpstr>
      <vt:lpstr>PowerPoint プレゼンテーション</vt:lpstr>
      <vt:lpstr>PowerPoint プレゼンテーション</vt:lpstr>
      <vt:lpstr>PowerPoint プレゼンテーション</vt:lpstr>
      <vt:lpstr>Impression of South Korea</vt:lpstr>
      <vt:lpstr>PowerPoint プレゼンテーション</vt:lpstr>
      <vt:lpstr>Views on Japan-South Korea relations </vt:lpstr>
      <vt:lpstr>PowerPoint プレゼンテーション</vt:lpstr>
      <vt:lpstr>Importance of the Japan-South Korea relationship  </vt:lpstr>
      <vt:lpstr>PowerPoint プレゼンテーション</vt:lpstr>
      <vt:lpstr>Outlook on the future relationship between Japan and South Korea</vt:lpstr>
      <vt:lpstr>PowerPoint プレゼンテーション</vt:lpstr>
      <vt:lpstr>Views on security and defense issues</vt:lpstr>
      <vt:lpstr>PowerPoint プレゼンテーション</vt:lpstr>
      <vt:lpstr>Perceived military threat by country </vt:lpstr>
      <vt:lpstr>PowerPoint プレゼンテーション</vt:lpstr>
      <vt:lpstr>Economically important Country / region</vt:lpstr>
      <vt:lpstr>PowerPoint プレゼンテーション</vt:lpstr>
      <vt:lpstr>Japan's financial burdens for the costs of maintaining  American troops in Japan (approx. $ 2 billions) </vt:lpstr>
      <vt:lpstr>PowerPoint プレゼンテーション</vt:lpstr>
      <vt:lpstr>Japan’s defense budget </vt:lpstr>
      <vt:lpstr>PowerPoint プレゼンテーション</vt:lpstr>
      <vt:lpstr>Views on security and defense issues</vt:lpstr>
      <vt:lpstr>PowerPoint プレゼンテーション</vt:lpstr>
      <vt:lpstr>U.S. nuclear umbrella</vt:lpstr>
      <vt:lpstr>PowerPoint プレゼンテーション</vt:lpstr>
      <vt:lpstr>Japan–South Korea security cooperation regarding North Korea</vt:lpstr>
      <vt:lpstr>PowerPoint プレゼンテーション</vt:lpstr>
      <vt:lpstr>Taiwan strait conflict</vt:lpstr>
      <vt:lpstr>PowerPoint プレゼンテーション</vt:lpstr>
      <vt:lpstr>Likelihood of Taiwan strait armed conflict</vt:lpstr>
      <vt:lpstr>PowerPoint プレゼンテーション</vt:lpstr>
      <vt:lpstr>Importance of Taiwan Strait stability to Japan’s  security and economy</vt:lpstr>
      <vt:lpstr>PowerPoint プレゼンテーション</vt:lpstr>
      <vt:lpstr>U.S. Responses</vt:lpstr>
      <vt:lpstr>PowerPoint プレゼンテーション</vt:lpstr>
      <vt:lpstr>Trilateral cooperation between Japan, U.S, and South Korea</vt:lpstr>
      <vt:lpstr>PowerPoint プレゼンテーション</vt:lpstr>
      <vt:lpstr>Views on the rise of foreign  tourists /residents in Japan</vt:lpstr>
      <vt:lpstr>PowerPoint プレゼンテーション</vt:lpstr>
      <vt:lpstr>Foreign tourists increase</vt:lpstr>
      <vt:lpstr>PowerPoint プレゼンテーション</vt:lpstr>
      <vt:lpstr>Foreign residents increase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Yui Masashi</dc:creator>
  <cp:lastModifiedBy>Fleming Yuri</cp:lastModifiedBy>
  <cp:revision>1</cp:revision>
  <dcterms:created xsi:type="dcterms:W3CDTF">2013-01-27T09:14:16Z</dcterms:created>
  <dcterms:modified xsi:type="dcterms:W3CDTF">2025-12-18T08:09:05Z</dcterms:modified>
</cp:coreProperties>
</file>